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65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7" r:id="rId14"/>
    <p:sldId id="278" r:id="rId15"/>
    <p:sldId id="270" r:id="rId16"/>
    <p:sldId id="284" r:id="rId17"/>
    <p:sldId id="303" r:id="rId18"/>
    <p:sldId id="302" r:id="rId19"/>
    <p:sldId id="285" r:id="rId20"/>
    <p:sldId id="293" r:id="rId21"/>
    <p:sldId id="294" r:id="rId22"/>
    <p:sldId id="301" r:id="rId23"/>
    <p:sldId id="306" r:id="rId24"/>
    <p:sldId id="286" r:id="rId25"/>
    <p:sldId id="297" r:id="rId26"/>
    <p:sldId id="299" r:id="rId27"/>
    <p:sldId id="287" r:id="rId28"/>
    <p:sldId id="288" r:id="rId29"/>
    <p:sldId id="304" r:id="rId30"/>
    <p:sldId id="300" r:id="rId31"/>
    <p:sldId id="289" r:id="rId32"/>
    <p:sldId id="305" r:id="rId33"/>
    <p:sldId id="290" r:id="rId34"/>
    <p:sldId id="291" r:id="rId35"/>
    <p:sldId id="292" r:id="rId36"/>
    <p:sldId id="295" r:id="rId37"/>
    <p:sldId id="296" r:id="rId38"/>
    <p:sldId id="273" r:id="rId39"/>
    <p:sldId id="275" r:id="rId40"/>
    <p:sldId id="280" r:id="rId41"/>
    <p:sldId id="281" r:id="rId42"/>
    <p:sldId id="282" r:id="rId43"/>
    <p:sldId id="283" r:id="rId44"/>
    <p:sldId id="279" r:id="rId45"/>
    <p:sldId id="274" r:id="rId46"/>
    <p:sldId id="260" r:id="rId47"/>
  </p:sldIdLst>
  <p:sldSz cx="9144000" cy="6858000" type="screen4x3"/>
  <p:notesSz cx="7010400" cy="9296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27FEE-C4E4-4B0C-B618-0D6843B7ECC6}" type="doc">
      <dgm:prSet loTypeId="urn:microsoft.com/office/officeart/2005/8/layout/lProcess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670AFD5-066C-4C8B-BC1C-393C3CDDEA2E}">
      <dgm:prSet phldrT="[Tekst]"/>
      <dgm:spPr/>
      <dgm:t>
        <a:bodyPr/>
        <a:lstStyle/>
        <a:p>
          <a:r>
            <a:rPr lang="hr-HR" dirty="0">
              <a:solidFill>
                <a:schemeClr val="tx2"/>
              </a:solidFill>
            </a:rPr>
            <a:t>Ključna aktivnost 1 </a:t>
          </a:r>
        </a:p>
      </dgm:t>
    </dgm:pt>
    <dgm:pt modelId="{2A7DA30C-8485-4439-A6C1-ABD18814F09D}" type="parTrans" cxnId="{1FFA7EBF-BE23-4339-BDB1-5EEAC7A4B3D2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03411569-6C70-4D32-A9BC-CD7304261651}" type="sibTrans" cxnId="{1FFA7EBF-BE23-4339-BDB1-5EEAC7A4B3D2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DF17852F-19A0-4CDF-A036-CC0BB6A19ADC}">
      <dgm:prSet phldrT="[Tekst]" custT="1"/>
      <dgm:spPr/>
      <dgm:t>
        <a:bodyPr/>
        <a:lstStyle/>
        <a:p>
          <a:pPr algn="ctr"/>
          <a:r>
            <a:rPr lang="hr-HR" sz="1800" dirty="0">
              <a:solidFill>
                <a:schemeClr val="tx2"/>
              </a:solidFill>
            </a:rPr>
            <a:t>Mobilnost  u svrhu učenja za pojedince</a:t>
          </a:r>
        </a:p>
      </dgm:t>
    </dgm:pt>
    <dgm:pt modelId="{0951B9B3-A457-48F4-ADC8-D92028A871FD}" type="parTrans" cxnId="{D54F601C-3B4B-40B8-8E9E-7AAA0C53C11C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249CF9F5-C869-425B-B0B9-FCC8A8C3BB1E}" type="sibTrans" cxnId="{D54F601C-3B4B-40B8-8E9E-7AAA0C53C11C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D0D591C0-DD8E-4934-A7B7-4ACB1349C739}">
      <dgm:prSet phldrT="[Tekst]"/>
      <dgm:spPr/>
      <dgm:t>
        <a:bodyPr/>
        <a:lstStyle/>
        <a:p>
          <a:r>
            <a:rPr lang="hr-HR" dirty="0">
              <a:solidFill>
                <a:schemeClr val="tx2"/>
              </a:solidFill>
            </a:rPr>
            <a:t>Ključna aktivnost 2</a:t>
          </a:r>
        </a:p>
      </dgm:t>
    </dgm:pt>
    <dgm:pt modelId="{D5047230-86FC-47AC-BD89-C57113D6AF8C}" type="parTrans" cxnId="{53118AE3-999C-4654-8D62-562A44A2A5C6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48A24890-7361-49A3-B3F8-AFB8DBA02F98}" type="sibTrans" cxnId="{53118AE3-999C-4654-8D62-562A44A2A5C6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F06846C4-6336-43DC-9E9B-3A428BC12FE0}">
      <dgm:prSet phldrT="[Tekst]" custT="1"/>
      <dgm:spPr/>
      <dgm:t>
        <a:bodyPr/>
        <a:lstStyle/>
        <a:p>
          <a:pPr algn="ctr" rtl="0"/>
          <a:r>
            <a:rPr lang="hr-HR" sz="1800" dirty="0">
              <a:solidFill>
                <a:schemeClr val="tx2"/>
              </a:solidFill>
            </a:rPr>
            <a:t>Suradnja za inovacije i razmjenu dobre prakse</a:t>
          </a:r>
        </a:p>
      </dgm:t>
    </dgm:pt>
    <dgm:pt modelId="{838C026F-76D9-4752-AD61-4BC76158222F}" type="parTrans" cxnId="{7E277363-AD74-49A0-AD4C-98C6F73493E7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39C18916-07DE-499D-9DEB-9612C4001920}" type="sibTrans" cxnId="{7E277363-AD74-49A0-AD4C-98C6F73493E7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2697A1B3-883A-4D0E-8569-53950C79B1D0}">
      <dgm:prSet phldrT="[Tekst]"/>
      <dgm:spPr/>
      <dgm:t>
        <a:bodyPr/>
        <a:lstStyle/>
        <a:p>
          <a:r>
            <a:rPr lang="hr-HR" dirty="0">
              <a:solidFill>
                <a:schemeClr val="tx2"/>
              </a:solidFill>
            </a:rPr>
            <a:t>Ključna aktivnost 3</a:t>
          </a:r>
        </a:p>
      </dgm:t>
    </dgm:pt>
    <dgm:pt modelId="{690E3375-B399-405C-8097-74642AF67C43}" type="parTrans" cxnId="{ECD96690-30E9-428C-8541-1A5B546BD242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6DBCF5DD-9620-4D16-9363-F6A48CAB7168}" type="sibTrans" cxnId="{ECD96690-30E9-428C-8541-1A5B546BD242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FED49FFB-F0AE-4076-A61D-05C7AF9E8C5E}">
      <dgm:prSet phldrT="[Tekst]" custT="1"/>
      <dgm:spPr/>
      <dgm:t>
        <a:bodyPr/>
        <a:lstStyle/>
        <a:p>
          <a:pPr algn="ctr" rtl="0"/>
          <a:r>
            <a:rPr lang="hr-HR" sz="1800" dirty="0">
              <a:solidFill>
                <a:schemeClr val="tx2"/>
              </a:solidFill>
            </a:rPr>
            <a:t>Podrška reformi politika</a:t>
          </a:r>
        </a:p>
      </dgm:t>
    </dgm:pt>
    <dgm:pt modelId="{4A71E09C-9EAA-47AF-A863-ED86201D3CCC}" type="parTrans" cxnId="{36696425-FF9C-424C-AD31-0BAB574A29FA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EC106CFC-7063-4019-9FC9-1FBDCF5D8F3E}" type="sibTrans" cxnId="{36696425-FF9C-424C-AD31-0BAB574A29FA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9CF3380B-A3FC-48CC-B7C7-AA7CA2E0B7FA}" type="pres">
      <dgm:prSet presAssocID="{49827FEE-C4E4-4B0C-B618-0D6843B7ECC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C6D4A3D-3E8D-4F0C-9FD2-8680407A9380}" type="pres">
      <dgm:prSet presAssocID="{8670AFD5-066C-4C8B-BC1C-393C3CDDEA2E}" presName="compNode" presStyleCnt="0"/>
      <dgm:spPr/>
    </dgm:pt>
    <dgm:pt modelId="{27F23E8C-81A2-43EC-BF2D-5C57D331F057}" type="pres">
      <dgm:prSet presAssocID="{8670AFD5-066C-4C8B-BC1C-393C3CDDEA2E}" presName="aNode" presStyleLbl="bgShp" presStyleIdx="0" presStyleCnt="3"/>
      <dgm:spPr/>
      <dgm:t>
        <a:bodyPr/>
        <a:lstStyle/>
        <a:p>
          <a:endParaRPr lang="hr-HR"/>
        </a:p>
      </dgm:t>
    </dgm:pt>
    <dgm:pt modelId="{751F3A38-D546-4314-9431-920F9DBD5E98}" type="pres">
      <dgm:prSet presAssocID="{8670AFD5-066C-4C8B-BC1C-393C3CDDEA2E}" presName="textNode" presStyleLbl="bgShp" presStyleIdx="0" presStyleCnt="3"/>
      <dgm:spPr/>
      <dgm:t>
        <a:bodyPr/>
        <a:lstStyle/>
        <a:p>
          <a:endParaRPr lang="hr-HR"/>
        </a:p>
      </dgm:t>
    </dgm:pt>
    <dgm:pt modelId="{61968EE8-F33E-4A90-B33C-5087A7C29F79}" type="pres">
      <dgm:prSet presAssocID="{8670AFD5-066C-4C8B-BC1C-393C3CDDEA2E}" presName="compChildNode" presStyleCnt="0"/>
      <dgm:spPr/>
    </dgm:pt>
    <dgm:pt modelId="{FA74793F-82B5-4EAC-A435-85C39E7B2DB6}" type="pres">
      <dgm:prSet presAssocID="{8670AFD5-066C-4C8B-BC1C-393C3CDDEA2E}" presName="theInnerList" presStyleCnt="0"/>
      <dgm:spPr/>
    </dgm:pt>
    <dgm:pt modelId="{B78D4541-9A02-49C0-9A4A-0127112D92DC}" type="pres">
      <dgm:prSet presAssocID="{DF17852F-19A0-4CDF-A036-CC0BB6A19AD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3E42C8-B5CA-42A2-BAE5-AA253F15BAFC}" type="pres">
      <dgm:prSet presAssocID="{8670AFD5-066C-4C8B-BC1C-393C3CDDEA2E}" presName="aSpace" presStyleCnt="0"/>
      <dgm:spPr/>
    </dgm:pt>
    <dgm:pt modelId="{DF9D4311-04F4-4E65-928C-2D95FD75A91F}" type="pres">
      <dgm:prSet presAssocID="{D0D591C0-DD8E-4934-A7B7-4ACB1349C739}" presName="compNode" presStyleCnt="0"/>
      <dgm:spPr/>
    </dgm:pt>
    <dgm:pt modelId="{12CE7887-222E-4A33-8571-68E975B0C1F9}" type="pres">
      <dgm:prSet presAssocID="{D0D591C0-DD8E-4934-A7B7-4ACB1349C739}" presName="aNode" presStyleLbl="bgShp" presStyleIdx="1" presStyleCnt="3"/>
      <dgm:spPr/>
      <dgm:t>
        <a:bodyPr/>
        <a:lstStyle/>
        <a:p>
          <a:endParaRPr lang="hr-HR"/>
        </a:p>
      </dgm:t>
    </dgm:pt>
    <dgm:pt modelId="{68D29B59-8BA3-4F64-AEFC-4C33306AAFB3}" type="pres">
      <dgm:prSet presAssocID="{D0D591C0-DD8E-4934-A7B7-4ACB1349C739}" presName="textNode" presStyleLbl="bgShp" presStyleIdx="1" presStyleCnt="3"/>
      <dgm:spPr/>
      <dgm:t>
        <a:bodyPr/>
        <a:lstStyle/>
        <a:p>
          <a:endParaRPr lang="hr-HR"/>
        </a:p>
      </dgm:t>
    </dgm:pt>
    <dgm:pt modelId="{C4A2580B-ABA7-4321-AEC8-6311038F7A1A}" type="pres">
      <dgm:prSet presAssocID="{D0D591C0-DD8E-4934-A7B7-4ACB1349C739}" presName="compChildNode" presStyleCnt="0"/>
      <dgm:spPr/>
    </dgm:pt>
    <dgm:pt modelId="{D51FC04A-8937-4E87-8117-F8DD8B09B194}" type="pres">
      <dgm:prSet presAssocID="{D0D591C0-DD8E-4934-A7B7-4ACB1349C739}" presName="theInnerList" presStyleCnt="0"/>
      <dgm:spPr/>
    </dgm:pt>
    <dgm:pt modelId="{675E6997-E706-4AF9-8CE8-4A0685CF42FB}" type="pres">
      <dgm:prSet presAssocID="{F06846C4-6336-43DC-9E9B-3A428BC12FE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99146A-538D-4D81-848B-222C68138524}" type="pres">
      <dgm:prSet presAssocID="{D0D591C0-DD8E-4934-A7B7-4ACB1349C739}" presName="aSpace" presStyleCnt="0"/>
      <dgm:spPr/>
    </dgm:pt>
    <dgm:pt modelId="{7CD1C7E5-F3C3-4673-B492-0DBE1D4EFD77}" type="pres">
      <dgm:prSet presAssocID="{2697A1B3-883A-4D0E-8569-53950C79B1D0}" presName="compNode" presStyleCnt="0"/>
      <dgm:spPr/>
    </dgm:pt>
    <dgm:pt modelId="{20DD8126-185B-4CA3-B8D4-8CE0E6017888}" type="pres">
      <dgm:prSet presAssocID="{2697A1B3-883A-4D0E-8569-53950C79B1D0}" presName="aNode" presStyleLbl="bgShp" presStyleIdx="2" presStyleCnt="3"/>
      <dgm:spPr/>
      <dgm:t>
        <a:bodyPr/>
        <a:lstStyle/>
        <a:p>
          <a:endParaRPr lang="hr-HR"/>
        </a:p>
      </dgm:t>
    </dgm:pt>
    <dgm:pt modelId="{1CBA24B3-7D05-4816-BFD4-0F7978715625}" type="pres">
      <dgm:prSet presAssocID="{2697A1B3-883A-4D0E-8569-53950C79B1D0}" presName="textNode" presStyleLbl="bgShp" presStyleIdx="2" presStyleCnt="3"/>
      <dgm:spPr/>
      <dgm:t>
        <a:bodyPr/>
        <a:lstStyle/>
        <a:p>
          <a:endParaRPr lang="hr-HR"/>
        </a:p>
      </dgm:t>
    </dgm:pt>
    <dgm:pt modelId="{ED105B3D-1BBE-4C0C-9120-A73803C1D2F6}" type="pres">
      <dgm:prSet presAssocID="{2697A1B3-883A-4D0E-8569-53950C79B1D0}" presName="compChildNode" presStyleCnt="0"/>
      <dgm:spPr/>
    </dgm:pt>
    <dgm:pt modelId="{480DC3D8-45B7-497F-A8E6-0231810F0B78}" type="pres">
      <dgm:prSet presAssocID="{2697A1B3-883A-4D0E-8569-53950C79B1D0}" presName="theInnerList" presStyleCnt="0"/>
      <dgm:spPr/>
    </dgm:pt>
    <dgm:pt modelId="{B7CFDCF2-6F1C-44A6-B759-E5EDCBADB3EE}" type="pres">
      <dgm:prSet presAssocID="{FED49FFB-F0AE-4076-A61D-05C7AF9E8C5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118AE3-999C-4654-8D62-562A44A2A5C6}" srcId="{49827FEE-C4E4-4B0C-B618-0D6843B7ECC6}" destId="{D0D591C0-DD8E-4934-A7B7-4ACB1349C739}" srcOrd="1" destOrd="0" parTransId="{D5047230-86FC-47AC-BD89-C57113D6AF8C}" sibTransId="{48A24890-7361-49A3-B3F8-AFB8DBA02F98}"/>
    <dgm:cxn modelId="{1FFA7EBF-BE23-4339-BDB1-5EEAC7A4B3D2}" srcId="{49827FEE-C4E4-4B0C-B618-0D6843B7ECC6}" destId="{8670AFD5-066C-4C8B-BC1C-393C3CDDEA2E}" srcOrd="0" destOrd="0" parTransId="{2A7DA30C-8485-4439-A6C1-ABD18814F09D}" sibTransId="{03411569-6C70-4D32-A9BC-CD7304261651}"/>
    <dgm:cxn modelId="{7E277363-AD74-49A0-AD4C-98C6F73493E7}" srcId="{D0D591C0-DD8E-4934-A7B7-4ACB1349C739}" destId="{F06846C4-6336-43DC-9E9B-3A428BC12FE0}" srcOrd="0" destOrd="0" parTransId="{838C026F-76D9-4752-AD61-4BC76158222F}" sibTransId="{39C18916-07DE-499D-9DEB-9612C4001920}"/>
    <dgm:cxn modelId="{C40B0F3B-A729-400A-88ED-3F70DA358629}" type="presOf" srcId="{D0D591C0-DD8E-4934-A7B7-4ACB1349C739}" destId="{68D29B59-8BA3-4F64-AEFC-4C33306AAFB3}" srcOrd="1" destOrd="0" presId="urn:microsoft.com/office/officeart/2005/8/layout/lProcess2"/>
    <dgm:cxn modelId="{6876F937-D42E-45E3-A049-14228B4442D8}" type="presOf" srcId="{D0D591C0-DD8E-4934-A7B7-4ACB1349C739}" destId="{12CE7887-222E-4A33-8571-68E975B0C1F9}" srcOrd="0" destOrd="0" presId="urn:microsoft.com/office/officeart/2005/8/layout/lProcess2"/>
    <dgm:cxn modelId="{8DEC56A2-F47F-4CD4-8A03-B5C312C88D05}" type="presOf" srcId="{49827FEE-C4E4-4B0C-B618-0D6843B7ECC6}" destId="{9CF3380B-A3FC-48CC-B7C7-AA7CA2E0B7FA}" srcOrd="0" destOrd="0" presId="urn:microsoft.com/office/officeart/2005/8/layout/lProcess2"/>
    <dgm:cxn modelId="{D1BF45D0-F599-4AD2-817E-81BBD2E6F11F}" type="presOf" srcId="{F06846C4-6336-43DC-9E9B-3A428BC12FE0}" destId="{675E6997-E706-4AF9-8CE8-4A0685CF42FB}" srcOrd="0" destOrd="0" presId="urn:microsoft.com/office/officeart/2005/8/layout/lProcess2"/>
    <dgm:cxn modelId="{506A8E07-6529-473F-B455-B39A4FFA9258}" type="presOf" srcId="{FED49FFB-F0AE-4076-A61D-05C7AF9E8C5E}" destId="{B7CFDCF2-6F1C-44A6-B759-E5EDCBADB3EE}" srcOrd="0" destOrd="0" presId="urn:microsoft.com/office/officeart/2005/8/layout/lProcess2"/>
    <dgm:cxn modelId="{78777F4C-EC9A-4FBF-8CB4-31D05E3093C2}" type="presOf" srcId="{8670AFD5-066C-4C8B-BC1C-393C3CDDEA2E}" destId="{27F23E8C-81A2-43EC-BF2D-5C57D331F057}" srcOrd="0" destOrd="0" presId="urn:microsoft.com/office/officeart/2005/8/layout/lProcess2"/>
    <dgm:cxn modelId="{39AD38A7-A930-4464-8A0A-81340107CDDC}" type="presOf" srcId="{DF17852F-19A0-4CDF-A036-CC0BB6A19ADC}" destId="{B78D4541-9A02-49C0-9A4A-0127112D92DC}" srcOrd="0" destOrd="0" presId="urn:microsoft.com/office/officeart/2005/8/layout/lProcess2"/>
    <dgm:cxn modelId="{F73A51B2-6DBC-4D76-9CDE-B828EAD7407B}" type="presOf" srcId="{8670AFD5-066C-4C8B-BC1C-393C3CDDEA2E}" destId="{751F3A38-D546-4314-9431-920F9DBD5E98}" srcOrd="1" destOrd="0" presId="urn:microsoft.com/office/officeart/2005/8/layout/lProcess2"/>
    <dgm:cxn modelId="{FFCF1351-3C61-4EEB-ABA2-253B1F711E4F}" type="presOf" srcId="{2697A1B3-883A-4D0E-8569-53950C79B1D0}" destId="{20DD8126-185B-4CA3-B8D4-8CE0E6017888}" srcOrd="0" destOrd="0" presId="urn:microsoft.com/office/officeart/2005/8/layout/lProcess2"/>
    <dgm:cxn modelId="{ECD96690-30E9-428C-8541-1A5B546BD242}" srcId="{49827FEE-C4E4-4B0C-B618-0D6843B7ECC6}" destId="{2697A1B3-883A-4D0E-8569-53950C79B1D0}" srcOrd="2" destOrd="0" parTransId="{690E3375-B399-405C-8097-74642AF67C43}" sibTransId="{6DBCF5DD-9620-4D16-9363-F6A48CAB7168}"/>
    <dgm:cxn modelId="{D54F601C-3B4B-40B8-8E9E-7AAA0C53C11C}" srcId="{8670AFD5-066C-4C8B-BC1C-393C3CDDEA2E}" destId="{DF17852F-19A0-4CDF-A036-CC0BB6A19ADC}" srcOrd="0" destOrd="0" parTransId="{0951B9B3-A457-48F4-ADC8-D92028A871FD}" sibTransId="{249CF9F5-C869-425B-B0B9-FCC8A8C3BB1E}"/>
    <dgm:cxn modelId="{36696425-FF9C-424C-AD31-0BAB574A29FA}" srcId="{2697A1B3-883A-4D0E-8569-53950C79B1D0}" destId="{FED49FFB-F0AE-4076-A61D-05C7AF9E8C5E}" srcOrd="0" destOrd="0" parTransId="{4A71E09C-9EAA-47AF-A863-ED86201D3CCC}" sibTransId="{EC106CFC-7063-4019-9FC9-1FBDCF5D8F3E}"/>
    <dgm:cxn modelId="{1475D87A-E580-41E5-9894-4155B23FC815}" type="presOf" srcId="{2697A1B3-883A-4D0E-8569-53950C79B1D0}" destId="{1CBA24B3-7D05-4816-BFD4-0F7978715625}" srcOrd="1" destOrd="0" presId="urn:microsoft.com/office/officeart/2005/8/layout/lProcess2"/>
    <dgm:cxn modelId="{CA9BC87A-D113-4443-8CC6-ECBC502E64CB}" type="presParOf" srcId="{9CF3380B-A3FC-48CC-B7C7-AA7CA2E0B7FA}" destId="{8C6D4A3D-3E8D-4F0C-9FD2-8680407A9380}" srcOrd="0" destOrd="0" presId="urn:microsoft.com/office/officeart/2005/8/layout/lProcess2"/>
    <dgm:cxn modelId="{F2FBB772-39E3-442B-BDB1-5C66CADCFCC0}" type="presParOf" srcId="{8C6D4A3D-3E8D-4F0C-9FD2-8680407A9380}" destId="{27F23E8C-81A2-43EC-BF2D-5C57D331F057}" srcOrd="0" destOrd="0" presId="urn:microsoft.com/office/officeart/2005/8/layout/lProcess2"/>
    <dgm:cxn modelId="{0C340DBE-C69F-4AAC-91E7-65EAB4889E73}" type="presParOf" srcId="{8C6D4A3D-3E8D-4F0C-9FD2-8680407A9380}" destId="{751F3A38-D546-4314-9431-920F9DBD5E98}" srcOrd="1" destOrd="0" presId="urn:microsoft.com/office/officeart/2005/8/layout/lProcess2"/>
    <dgm:cxn modelId="{84488440-FCB6-466A-9E19-116D54E9CDBD}" type="presParOf" srcId="{8C6D4A3D-3E8D-4F0C-9FD2-8680407A9380}" destId="{61968EE8-F33E-4A90-B33C-5087A7C29F79}" srcOrd="2" destOrd="0" presId="urn:microsoft.com/office/officeart/2005/8/layout/lProcess2"/>
    <dgm:cxn modelId="{31008185-0B77-494D-8125-D65C3652829F}" type="presParOf" srcId="{61968EE8-F33E-4A90-B33C-5087A7C29F79}" destId="{FA74793F-82B5-4EAC-A435-85C39E7B2DB6}" srcOrd="0" destOrd="0" presId="urn:microsoft.com/office/officeart/2005/8/layout/lProcess2"/>
    <dgm:cxn modelId="{9F1A69D7-BF17-433C-A209-19E56BF565F7}" type="presParOf" srcId="{FA74793F-82B5-4EAC-A435-85C39E7B2DB6}" destId="{B78D4541-9A02-49C0-9A4A-0127112D92DC}" srcOrd="0" destOrd="0" presId="urn:microsoft.com/office/officeart/2005/8/layout/lProcess2"/>
    <dgm:cxn modelId="{4E3D5B70-1BC4-4112-899F-C6620DB7DDAB}" type="presParOf" srcId="{9CF3380B-A3FC-48CC-B7C7-AA7CA2E0B7FA}" destId="{873E42C8-B5CA-42A2-BAE5-AA253F15BAFC}" srcOrd="1" destOrd="0" presId="urn:microsoft.com/office/officeart/2005/8/layout/lProcess2"/>
    <dgm:cxn modelId="{841599CF-D3A3-42F2-B237-7B2AB498A621}" type="presParOf" srcId="{9CF3380B-A3FC-48CC-B7C7-AA7CA2E0B7FA}" destId="{DF9D4311-04F4-4E65-928C-2D95FD75A91F}" srcOrd="2" destOrd="0" presId="urn:microsoft.com/office/officeart/2005/8/layout/lProcess2"/>
    <dgm:cxn modelId="{76D68323-CD9B-4166-BD30-7AD91C033151}" type="presParOf" srcId="{DF9D4311-04F4-4E65-928C-2D95FD75A91F}" destId="{12CE7887-222E-4A33-8571-68E975B0C1F9}" srcOrd="0" destOrd="0" presId="urn:microsoft.com/office/officeart/2005/8/layout/lProcess2"/>
    <dgm:cxn modelId="{0636B6D5-1B3A-475D-9C47-AEB59CC70689}" type="presParOf" srcId="{DF9D4311-04F4-4E65-928C-2D95FD75A91F}" destId="{68D29B59-8BA3-4F64-AEFC-4C33306AAFB3}" srcOrd="1" destOrd="0" presId="urn:microsoft.com/office/officeart/2005/8/layout/lProcess2"/>
    <dgm:cxn modelId="{F27CDB3A-AF5D-4394-ACFB-27EFDB415A0C}" type="presParOf" srcId="{DF9D4311-04F4-4E65-928C-2D95FD75A91F}" destId="{C4A2580B-ABA7-4321-AEC8-6311038F7A1A}" srcOrd="2" destOrd="0" presId="urn:microsoft.com/office/officeart/2005/8/layout/lProcess2"/>
    <dgm:cxn modelId="{21D9B7D9-A15B-452F-99E7-D8485723DA54}" type="presParOf" srcId="{C4A2580B-ABA7-4321-AEC8-6311038F7A1A}" destId="{D51FC04A-8937-4E87-8117-F8DD8B09B194}" srcOrd="0" destOrd="0" presId="urn:microsoft.com/office/officeart/2005/8/layout/lProcess2"/>
    <dgm:cxn modelId="{7C5CDC45-5968-4A2F-A7D7-4A1846674997}" type="presParOf" srcId="{D51FC04A-8937-4E87-8117-F8DD8B09B194}" destId="{675E6997-E706-4AF9-8CE8-4A0685CF42FB}" srcOrd="0" destOrd="0" presId="urn:microsoft.com/office/officeart/2005/8/layout/lProcess2"/>
    <dgm:cxn modelId="{BEA9E4DE-64B4-4AA9-B71A-D8C84BEDF9C2}" type="presParOf" srcId="{9CF3380B-A3FC-48CC-B7C7-AA7CA2E0B7FA}" destId="{B199146A-538D-4D81-848B-222C68138524}" srcOrd="3" destOrd="0" presId="urn:microsoft.com/office/officeart/2005/8/layout/lProcess2"/>
    <dgm:cxn modelId="{3B7B34E2-FE7D-4327-BABA-097811200BC2}" type="presParOf" srcId="{9CF3380B-A3FC-48CC-B7C7-AA7CA2E0B7FA}" destId="{7CD1C7E5-F3C3-4673-B492-0DBE1D4EFD77}" srcOrd="4" destOrd="0" presId="urn:microsoft.com/office/officeart/2005/8/layout/lProcess2"/>
    <dgm:cxn modelId="{9D9AF557-0097-4315-890D-024FC710F911}" type="presParOf" srcId="{7CD1C7E5-F3C3-4673-B492-0DBE1D4EFD77}" destId="{20DD8126-185B-4CA3-B8D4-8CE0E6017888}" srcOrd="0" destOrd="0" presId="urn:microsoft.com/office/officeart/2005/8/layout/lProcess2"/>
    <dgm:cxn modelId="{0D374B56-C4B9-4798-9959-62CC47FE1DF3}" type="presParOf" srcId="{7CD1C7E5-F3C3-4673-B492-0DBE1D4EFD77}" destId="{1CBA24B3-7D05-4816-BFD4-0F7978715625}" srcOrd="1" destOrd="0" presId="urn:microsoft.com/office/officeart/2005/8/layout/lProcess2"/>
    <dgm:cxn modelId="{1641955E-D292-4AF8-B785-81DBD21C18BA}" type="presParOf" srcId="{7CD1C7E5-F3C3-4673-B492-0DBE1D4EFD77}" destId="{ED105B3D-1BBE-4C0C-9120-A73803C1D2F6}" srcOrd="2" destOrd="0" presId="urn:microsoft.com/office/officeart/2005/8/layout/lProcess2"/>
    <dgm:cxn modelId="{51B3D489-484A-4081-B9AE-AA3ADDCBD56D}" type="presParOf" srcId="{ED105B3D-1BBE-4C0C-9120-A73803C1D2F6}" destId="{480DC3D8-45B7-497F-A8E6-0231810F0B78}" srcOrd="0" destOrd="0" presId="urn:microsoft.com/office/officeart/2005/8/layout/lProcess2"/>
    <dgm:cxn modelId="{AB2ED881-D958-4794-83BA-37A412E526B8}" type="presParOf" srcId="{480DC3D8-45B7-497F-A8E6-0231810F0B78}" destId="{B7CFDCF2-6F1C-44A6-B759-E5EDCBADB3E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B7170-30BB-4B35-A4E1-263817E09EE0}" type="doc">
      <dgm:prSet loTypeId="urn:microsoft.com/office/officeart/2005/8/layout/h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C7A2B3C8-0584-4C82-9C88-A240389DCB6E}">
      <dgm:prSet phldrT="[Tekst]" custT="1"/>
      <dgm:spPr/>
      <dgm:t>
        <a:bodyPr/>
        <a:lstStyle/>
        <a:p>
          <a:r>
            <a:rPr lang="hr-HR" sz="2000" b="1" dirty="0">
              <a:solidFill>
                <a:schemeClr val="tx2"/>
              </a:solidFill>
            </a:rPr>
            <a:t>Mobilnost u svrhu učenja za pojedince</a:t>
          </a:r>
        </a:p>
      </dgm:t>
    </dgm:pt>
    <dgm:pt modelId="{34F5F4A8-D33E-473F-A702-2DDF862F24E1}" type="parTrans" cxnId="{821A4DFE-A3F8-4632-86B0-DF5E9F0A0DFD}">
      <dgm:prSet/>
      <dgm:spPr/>
      <dgm:t>
        <a:bodyPr/>
        <a:lstStyle/>
        <a:p>
          <a:endParaRPr lang="hr-HR"/>
        </a:p>
      </dgm:t>
    </dgm:pt>
    <dgm:pt modelId="{004558A3-119D-48CA-9DDE-F51CB59E66D2}" type="sibTrans" cxnId="{821A4DFE-A3F8-4632-86B0-DF5E9F0A0DFD}">
      <dgm:prSet/>
      <dgm:spPr/>
      <dgm:t>
        <a:bodyPr/>
        <a:lstStyle/>
        <a:p>
          <a:endParaRPr lang="hr-HR"/>
        </a:p>
      </dgm:t>
    </dgm:pt>
    <dgm:pt modelId="{04974950-6BB2-45A3-804E-B184E11FFF14}">
      <dgm:prSet phldrT="[Tekst]" custT="1"/>
      <dgm:spPr/>
      <dgm:t>
        <a:bodyPr/>
        <a:lstStyle/>
        <a:p>
          <a:r>
            <a:rPr lang="hr-HR" sz="2000" dirty="0">
              <a:solidFill>
                <a:schemeClr val="tx2"/>
              </a:solidFill>
            </a:rPr>
            <a:t>Mobilnost studenata i (ne)nastavnog osoblja </a:t>
          </a:r>
        </a:p>
      </dgm:t>
    </dgm:pt>
    <dgm:pt modelId="{5F75704A-CB3B-4DE9-94FB-C1B8D8CA890A}" type="parTrans" cxnId="{FE58E563-1082-4C27-ACDC-A1066D4BBA8D}">
      <dgm:prSet/>
      <dgm:spPr/>
      <dgm:t>
        <a:bodyPr/>
        <a:lstStyle/>
        <a:p>
          <a:endParaRPr lang="hr-HR"/>
        </a:p>
      </dgm:t>
    </dgm:pt>
    <dgm:pt modelId="{0308570E-9603-4389-A6B3-897BA81B07A1}" type="sibTrans" cxnId="{FE58E563-1082-4C27-ACDC-A1066D4BBA8D}">
      <dgm:prSet/>
      <dgm:spPr/>
      <dgm:t>
        <a:bodyPr/>
        <a:lstStyle/>
        <a:p>
          <a:endParaRPr lang="hr-HR"/>
        </a:p>
      </dgm:t>
    </dgm:pt>
    <dgm:pt modelId="{CEC2A550-6DDE-4CCB-8506-2FA81092E5B5}">
      <dgm:prSet phldrT="[Tekst]" custT="1"/>
      <dgm:spPr/>
      <dgm:t>
        <a:bodyPr/>
        <a:lstStyle/>
        <a:p>
          <a:r>
            <a:rPr lang="hr-HR" sz="2000" dirty="0">
              <a:solidFill>
                <a:schemeClr val="tx2"/>
              </a:solidFill>
            </a:rPr>
            <a:t>Združeni diplomski studij</a:t>
          </a:r>
        </a:p>
      </dgm:t>
    </dgm:pt>
    <dgm:pt modelId="{1D178061-A12D-4FDF-8BB5-514C022D698F}" type="parTrans" cxnId="{79BBE59C-C42F-4370-BC2B-342E093B22AA}">
      <dgm:prSet/>
      <dgm:spPr/>
      <dgm:t>
        <a:bodyPr/>
        <a:lstStyle/>
        <a:p>
          <a:endParaRPr lang="hr-HR"/>
        </a:p>
      </dgm:t>
    </dgm:pt>
    <dgm:pt modelId="{BD64D8AD-C8B2-45BE-ABB9-AEBF8596518C}" type="sibTrans" cxnId="{79BBE59C-C42F-4370-BC2B-342E093B22AA}">
      <dgm:prSet/>
      <dgm:spPr/>
      <dgm:t>
        <a:bodyPr/>
        <a:lstStyle/>
        <a:p>
          <a:endParaRPr lang="hr-HR"/>
        </a:p>
      </dgm:t>
    </dgm:pt>
    <dgm:pt modelId="{2C6212E7-9862-4914-AA21-C5CA346B6CF0}">
      <dgm:prSet phldrT="[Tekst]" custT="1"/>
      <dgm:spPr/>
      <dgm:t>
        <a:bodyPr/>
        <a:lstStyle/>
        <a:p>
          <a:r>
            <a:rPr lang="hr-HR" sz="2000" dirty="0">
              <a:solidFill>
                <a:schemeClr val="tx2"/>
              </a:solidFill>
            </a:rPr>
            <a:t>Jamstvo za zajmove za studente na diplomskim studijima</a:t>
          </a:r>
        </a:p>
      </dgm:t>
    </dgm:pt>
    <dgm:pt modelId="{E59E2B23-5D6F-4E16-8D6A-2118406A4EE6}" type="parTrans" cxnId="{B18AF316-BC61-4F2E-A9C0-0E41C079567B}">
      <dgm:prSet/>
      <dgm:spPr/>
      <dgm:t>
        <a:bodyPr/>
        <a:lstStyle/>
        <a:p>
          <a:endParaRPr lang="hr-HR"/>
        </a:p>
      </dgm:t>
    </dgm:pt>
    <dgm:pt modelId="{63C72186-F8D1-4B04-A785-76E540E11B35}" type="sibTrans" cxnId="{B18AF316-BC61-4F2E-A9C0-0E41C079567B}">
      <dgm:prSet/>
      <dgm:spPr/>
      <dgm:t>
        <a:bodyPr/>
        <a:lstStyle/>
        <a:p>
          <a:endParaRPr lang="hr-HR"/>
        </a:p>
      </dgm:t>
    </dgm:pt>
    <dgm:pt modelId="{B91BA9A2-61CC-4A87-B3B3-7DD7A1345C7F}" type="pres">
      <dgm:prSet presAssocID="{BDFB7170-30BB-4B35-A4E1-263817E09EE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A3E427-779F-4F0B-BBDE-1B7410678FAF}" type="pres">
      <dgm:prSet presAssocID="{C7A2B3C8-0584-4C82-9C88-A240389DCB6E}" presName="roof" presStyleLbl="dkBgShp" presStyleIdx="0" presStyleCnt="2"/>
      <dgm:spPr/>
      <dgm:t>
        <a:bodyPr/>
        <a:lstStyle/>
        <a:p>
          <a:endParaRPr lang="hr-HR"/>
        </a:p>
      </dgm:t>
    </dgm:pt>
    <dgm:pt modelId="{AE2283EC-B1D2-44CA-A4EF-72525796E65E}" type="pres">
      <dgm:prSet presAssocID="{C7A2B3C8-0584-4C82-9C88-A240389DCB6E}" presName="pillars" presStyleCnt="0"/>
      <dgm:spPr/>
    </dgm:pt>
    <dgm:pt modelId="{73716D2C-F9B6-43E1-802D-CA752573D5EE}" type="pres">
      <dgm:prSet presAssocID="{C7A2B3C8-0584-4C82-9C88-A240389DCB6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62C290-7AAC-4F99-924C-A4548761F2AC}" type="pres">
      <dgm:prSet presAssocID="{CEC2A550-6DDE-4CCB-8506-2FA81092E5B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527F19-43C9-46CA-8629-3B7F5156C0B6}" type="pres">
      <dgm:prSet presAssocID="{2C6212E7-9862-4914-AA21-C5CA346B6CF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20964C-49DF-43C9-8C95-2514C55EE9C3}" type="pres">
      <dgm:prSet presAssocID="{C7A2B3C8-0584-4C82-9C88-A240389DCB6E}" presName="base" presStyleLbl="dkBgShp" presStyleIdx="1" presStyleCnt="2"/>
      <dgm:spPr/>
    </dgm:pt>
  </dgm:ptLst>
  <dgm:cxnLst>
    <dgm:cxn modelId="{6C1B6B8E-2BDC-48B6-BBFB-ECF5101B98C5}" type="presOf" srcId="{04974950-6BB2-45A3-804E-B184E11FFF14}" destId="{73716D2C-F9B6-43E1-802D-CA752573D5EE}" srcOrd="0" destOrd="0" presId="urn:microsoft.com/office/officeart/2005/8/layout/hList3"/>
    <dgm:cxn modelId="{0DCE2AED-BCCA-4333-BADE-2BD9CC6DFDC5}" type="presOf" srcId="{C7A2B3C8-0584-4C82-9C88-A240389DCB6E}" destId="{A5A3E427-779F-4F0B-BBDE-1B7410678FAF}" srcOrd="0" destOrd="0" presId="urn:microsoft.com/office/officeart/2005/8/layout/hList3"/>
    <dgm:cxn modelId="{821A4DFE-A3F8-4632-86B0-DF5E9F0A0DFD}" srcId="{BDFB7170-30BB-4B35-A4E1-263817E09EE0}" destId="{C7A2B3C8-0584-4C82-9C88-A240389DCB6E}" srcOrd="0" destOrd="0" parTransId="{34F5F4A8-D33E-473F-A702-2DDF862F24E1}" sibTransId="{004558A3-119D-48CA-9DDE-F51CB59E66D2}"/>
    <dgm:cxn modelId="{79BBE59C-C42F-4370-BC2B-342E093B22AA}" srcId="{C7A2B3C8-0584-4C82-9C88-A240389DCB6E}" destId="{CEC2A550-6DDE-4CCB-8506-2FA81092E5B5}" srcOrd="1" destOrd="0" parTransId="{1D178061-A12D-4FDF-8BB5-514C022D698F}" sibTransId="{BD64D8AD-C8B2-45BE-ABB9-AEBF8596518C}"/>
    <dgm:cxn modelId="{B8B17357-E204-4DC7-B766-F210F9F37292}" type="presOf" srcId="{BDFB7170-30BB-4B35-A4E1-263817E09EE0}" destId="{B91BA9A2-61CC-4A87-B3B3-7DD7A1345C7F}" srcOrd="0" destOrd="0" presId="urn:microsoft.com/office/officeart/2005/8/layout/hList3"/>
    <dgm:cxn modelId="{45C78F07-64ED-40B1-8925-00D3B7302AAF}" type="presOf" srcId="{2C6212E7-9862-4914-AA21-C5CA346B6CF0}" destId="{27527F19-43C9-46CA-8629-3B7F5156C0B6}" srcOrd="0" destOrd="0" presId="urn:microsoft.com/office/officeart/2005/8/layout/hList3"/>
    <dgm:cxn modelId="{D87C0B54-DD9C-4D49-9819-54F5A5943139}" type="presOf" srcId="{CEC2A550-6DDE-4CCB-8506-2FA81092E5B5}" destId="{ED62C290-7AAC-4F99-924C-A4548761F2AC}" srcOrd="0" destOrd="0" presId="urn:microsoft.com/office/officeart/2005/8/layout/hList3"/>
    <dgm:cxn modelId="{B18AF316-BC61-4F2E-A9C0-0E41C079567B}" srcId="{C7A2B3C8-0584-4C82-9C88-A240389DCB6E}" destId="{2C6212E7-9862-4914-AA21-C5CA346B6CF0}" srcOrd="2" destOrd="0" parTransId="{E59E2B23-5D6F-4E16-8D6A-2118406A4EE6}" sibTransId="{63C72186-F8D1-4B04-A785-76E540E11B35}"/>
    <dgm:cxn modelId="{FE58E563-1082-4C27-ACDC-A1066D4BBA8D}" srcId="{C7A2B3C8-0584-4C82-9C88-A240389DCB6E}" destId="{04974950-6BB2-45A3-804E-B184E11FFF14}" srcOrd="0" destOrd="0" parTransId="{5F75704A-CB3B-4DE9-94FB-C1B8D8CA890A}" sibTransId="{0308570E-9603-4389-A6B3-897BA81B07A1}"/>
    <dgm:cxn modelId="{161F7CDE-6F44-4914-8804-00C3F707BDD2}" type="presParOf" srcId="{B91BA9A2-61CC-4A87-B3B3-7DD7A1345C7F}" destId="{A5A3E427-779F-4F0B-BBDE-1B7410678FAF}" srcOrd="0" destOrd="0" presId="urn:microsoft.com/office/officeart/2005/8/layout/hList3"/>
    <dgm:cxn modelId="{1249B94B-EDBB-4AD3-9E7E-54AE8C6F9E76}" type="presParOf" srcId="{B91BA9A2-61CC-4A87-B3B3-7DD7A1345C7F}" destId="{AE2283EC-B1D2-44CA-A4EF-72525796E65E}" srcOrd="1" destOrd="0" presId="urn:microsoft.com/office/officeart/2005/8/layout/hList3"/>
    <dgm:cxn modelId="{E717FBAE-311C-4FB2-BF7A-BF3AD60732AB}" type="presParOf" srcId="{AE2283EC-B1D2-44CA-A4EF-72525796E65E}" destId="{73716D2C-F9B6-43E1-802D-CA752573D5EE}" srcOrd="0" destOrd="0" presId="urn:microsoft.com/office/officeart/2005/8/layout/hList3"/>
    <dgm:cxn modelId="{A2F228C8-F07A-4960-B199-952BD9E5AC31}" type="presParOf" srcId="{AE2283EC-B1D2-44CA-A4EF-72525796E65E}" destId="{ED62C290-7AAC-4F99-924C-A4548761F2AC}" srcOrd="1" destOrd="0" presId="urn:microsoft.com/office/officeart/2005/8/layout/hList3"/>
    <dgm:cxn modelId="{9A499EEB-E278-45A1-A0E3-9F142577F728}" type="presParOf" srcId="{AE2283EC-B1D2-44CA-A4EF-72525796E65E}" destId="{27527F19-43C9-46CA-8629-3B7F5156C0B6}" srcOrd="2" destOrd="0" presId="urn:microsoft.com/office/officeart/2005/8/layout/hList3"/>
    <dgm:cxn modelId="{10F2E878-2679-41AA-AC8F-9AD089882679}" type="presParOf" srcId="{B91BA9A2-61CC-4A87-B3B3-7DD7A1345C7F}" destId="{FE20964C-49DF-43C9-8C95-2514C55EE9C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E0D086-D658-4CB0-96EE-9AE50B6BCEA1}" type="doc">
      <dgm:prSet loTypeId="urn:microsoft.com/office/officeart/2005/8/layout/b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AB4BFA3-5886-4D36-A3FC-C44FF269816A}">
      <dgm:prSet phldrT="[Tekst]"/>
      <dgm:spPr/>
      <dgm:t>
        <a:bodyPr/>
        <a:lstStyle/>
        <a:p>
          <a:r>
            <a:rPr lang="hr-HR" b="1" dirty="0">
              <a:solidFill>
                <a:schemeClr val="tx2"/>
              </a:solidFill>
            </a:rPr>
            <a:t>Studenti </a:t>
          </a:r>
        </a:p>
      </dgm:t>
    </dgm:pt>
    <dgm:pt modelId="{6D2E2CBF-0DC1-4884-970C-D98A6F5D76C2}" type="parTrans" cxnId="{F1144F47-21A0-4B72-9B33-7690307518E6}">
      <dgm:prSet/>
      <dgm:spPr/>
      <dgm:t>
        <a:bodyPr/>
        <a:lstStyle/>
        <a:p>
          <a:endParaRPr lang="hr-HR"/>
        </a:p>
      </dgm:t>
    </dgm:pt>
    <dgm:pt modelId="{D42BC19F-7ECC-4AF2-B396-18B7BBC55493}" type="sibTrans" cxnId="{F1144F47-21A0-4B72-9B33-7690307518E6}">
      <dgm:prSet/>
      <dgm:spPr/>
      <dgm:t>
        <a:bodyPr/>
        <a:lstStyle/>
        <a:p>
          <a:endParaRPr lang="hr-HR"/>
        </a:p>
      </dgm:t>
    </dgm:pt>
    <dgm:pt modelId="{1D87882D-60AB-4D4D-93B1-DB8EA70D7FED}">
      <dgm:prSet phldrT="[Tekst]"/>
      <dgm:spPr/>
      <dgm:t>
        <a:bodyPr/>
        <a:lstStyle/>
        <a:p>
          <a:r>
            <a:rPr lang="hr-HR" b="1" dirty="0">
              <a:solidFill>
                <a:schemeClr val="tx2"/>
              </a:solidFill>
            </a:rPr>
            <a:t>Nastavnici </a:t>
          </a:r>
        </a:p>
      </dgm:t>
    </dgm:pt>
    <dgm:pt modelId="{6A6E6040-08FA-48C3-BF21-81829458A1F0}" type="parTrans" cxnId="{98A1C2D9-739F-4078-AA74-A70E65E0407A}">
      <dgm:prSet/>
      <dgm:spPr/>
      <dgm:t>
        <a:bodyPr/>
        <a:lstStyle/>
        <a:p>
          <a:endParaRPr lang="hr-HR"/>
        </a:p>
      </dgm:t>
    </dgm:pt>
    <dgm:pt modelId="{9B6D1F88-029C-49DB-861F-EBE98A89DC1C}" type="sibTrans" cxnId="{98A1C2D9-739F-4078-AA74-A70E65E0407A}">
      <dgm:prSet/>
      <dgm:spPr/>
      <dgm:t>
        <a:bodyPr/>
        <a:lstStyle/>
        <a:p>
          <a:endParaRPr lang="hr-HR"/>
        </a:p>
      </dgm:t>
    </dgm:pt>
    <dgm:pt modelId="{FAAF2C32-66C5-4451-AB24-DB0017642415}">
      <dgm:prSet phldrT="[Tekst]"/>
      <dgm:spPr/>
      <dgm:t>
        <a:bodyPr/>
        <a:lstStyle/>
        <a:p>
          <a:r>
            <a:rPr lang="hr-HR" b="1" dirty="0">
              <a:solidFill>
                <a:schemeClr val="tx2"/>
              </a:solidFill>
            </a:rPr>
            <a:t>Nenastavno osoblje </a:t>
          </a:r>
        </a:p>
      </dgm:t>
    </dgm:pt>
    <dgm:pt modelId="{0AE5A058-4CF2-4F9C-9545-86AEB6A8E481}" type="parTrans" cxnId="{CA80F7DD-003C-4F90-AA5F-EBC4C13E7788}">
      <dgm:prSet/>
      <dgm:spPr/>
      <dgm:t>
        <a:bodyPr/>
        <a:lstStyle/>
        <a:p>
          <a:endParaRPr lang="hr-HR"/>
        </a:p>
      </dgm:t>
    </dgm:pt>
    <dgm:pt modelId="{810C43FC-AC96-40FA-A329-F08D62EC712C}" type="sibTrans" cxnId="{CA80F7DD-003C-4F90-AA5F-EBC4C13E7788}">
      <dgm:prSet/>
      <dgm:spPr/>
      <dgm:t>
        <a:bodyPr/>
        <a:lstStyle/>
        <a:p>
          <a:endParaRPr lang="hr-HR"/>
        </a:p>
      </dgm:t>
    </dgm:pt>
    <dgm:pt modelId="{AF72FA9C-0B42-40B1-A4F6-1736E3BA5164}">
      <dgm:prSet/>
      <dgm:spPr/>
      <dgm:t>
        <a:bodyPr/>
        <a:lstStyle/>
        <a:p>
          <a:r>
            <a:rPr lang="hr-HR" dirty="0"/>
            <a:t>Studijski boravak</a:t>
          </a:r>
        </a:p>
      </dgm:t>
    </dgm:pt>
    <dgm:pt modelId="{6C2E6157-7751-4D7F-98FC-A79500483672}" type="parTrans" cxnId="{B42C9CB2-5E46-4365-85D0-7531038B4513}">
      <dgm:prSet/>
      <dgm:spPr/>
      <dgm:t>
        <a:bodyPr/>
        <a:lstStyle/>
        <a:p>
          <a:endParaRPr lang="hr-HR"/>
        </a:p>
      </dgm:t>
    </dgm:pt>
    <dgm:pt modelId="{05045972-E10E-4819-94B2-5EF4FBA626E2}" type="sibTrans" cxnId="{B42C9CB2-5E46-4365-85D0-7531038B4513}">
      <dgm:prSet/>
      <dgm:spPr/>
      <dgm:t>
        <a:bodyPr/>
        <a:lstStyle/>
        <a:p>
          <a:endParaRPr lang="hr-HR"/>
        </a:p>
      </dgm:t>
    </dgm:pt>
    <dgm:pt modelId="{759D3C59-8C6F-4655-A80E-0565459EFF77}">
      <dgm:prSet/>
      <dgm:spPr/>
      <dgm:t>
        <a:bodyPr/>
        <a:lstStyle/>
        <a:p>
          <a:r>
            <a:rPr lang="hr-HR" dirty="0"/>
            <a:t>Stručna praksa</a:t>
          </a:r>
        </a:p>
      </dgm:t>
    </dgm:pt>
    <dgm:pt modelId="{591A6F7A-7AEF-4587-BEFB-2D4FCAE69065}" type="parTrans" cxnId="{31C442F2-A47B-4B47-B004-C5B4659D7FFD}">
      <dgm:prSet/>
      <dgm:spPr/>
      <dgm:t>
        <a:bodyPr/>
        <a:lstStyle/>
        <a:p>
          <a:endParaRPr lang="hr-HR"/>
        </a:p>
      </dgm:t>
    </dgm:pt>
    <dgm:pt modelId="{69F6B321-8D60-4241-9DBF-B392917DC123}" type="sibTrans" cxnId="{31C442F2-A47B-4B47-B004-C5B4659D7FFD}">
      <dgm:prSet/>
      <dgm:spPr/>
      <dgm:t>
        <a:bodyPr/>
        <a:lstStyle/>
        <a:p>
          <a:endParaRPr lang="hr-HR"/>
        </a:p>
      </dgm:t>
    </dgm:pt>
    <dgm:pt modelId="{139B9B59-DDD6-4455-9CA0-9C0E2FCD12E3}">
      <dgm:prSet/>
      <dgm:spPr/>
      <dgm:t>
        <a:bodyPr/>
        <a:lstStyle/>
        <a:p>
          <a:r>
            <a:rPr lang="hr-HR" dirty="0"/>
            <a:t>Održavanje nastave</a:t>
          </a:r>
        </a:p>
      </dgm:t>
    </dgm:pt>
    <dgm:pt modelId="{7E84D68B-7561-41C1-8748-DD90FCD4DBB4}" type="parTrans" cxnId="{D312471E-5B03-44CC-9A34-89811CD13E02}">
      <dgm:prSet/>
      <dgm:spPr/>
      <dgm:t>
        <a:bodyPr/>
        <a:lstStyle/>
        <a:p>
          <a:endParaRPr lang="hr-HR"/>
        </a:p>
      </dgm:t>
    </dgm:pt>
    <dgm:pt modelId="{097779C1-A7A4-4E08-85F1-102E528EFF62}" type="sibTrans" cxnId="{D312471E-5B03-44CC-9A34-89811CD13E02}">
      <dgm:prSet/>
      <dgm:spPr/>
      <dgm:t>
        <a:bodyPr/>
        <a:lstStyle/>
        <a:p>
          <a:endParaRPr lang="hr-HR"/>
        </a:p>
      </dgm:t>
    </dgm:pt>
    <dgm:pt modelId="{27B88C4E-79DE-4F55-9A3F-BF16B5B5EF26}">
      <dgm:prSet/>
      <dgm:spPr/>
      <dgm:t>
        <a:bodyPr/>
        <a:lstStyle/>
        <a:p>
          <a:r>
            <a:rPr lang="hr-HR" dirty="0"/>
            <a:t>Stručno usavršavanje</a:t>
          </a:r>
        </a:p>
      </dgm:t>
    </dgm:pt>
    <dgm:pt modelId="{C39432ED-833D-4206-9993-4B9C018C11EF}" type="parTrans" cxnId="{6C25304D-D8A9-48EF-9916-BCD61AECDFD8}">
      <dgm:prSet/>
      <dgm:spPr/>
      <dgm:t>
        <a:bodyPr/>
        <a:lstStyle/>
        <a:p>
          <a:endParaRPr lang="hr-HR"/>
        </a:p>
      </dgm:t>
    </dgm:pt>
    <dgm:pt modelId="{C73B50AF-B13E-4077-AE94-1BECC0803FF9}" type="sibTrans" cxnId="{6C25304D-D8A9-48EF-9916-BCD61AECDFD8}">
      <dgm:prSet/>
      <dgm:spPr/>
      <dgm:t>
        <a:bodyPr/>
        <a:lstStyle/>
        <a:p>
          <a:endParaRPr lang="hr-HR"/>
        </a:p>
      </dgm:t>
    </dgm:pt>
    <dgm:pt modelId="{2EA37EBD-5BF9-49DF-A4F3-A496B1250B14}">
      <dgm:prSet/>
      <dgm:spPr/>
      <dgm:t>
        <a:bodyPr/>
        <a:lstStyle/>
        <a:p>
          <a:r>
            <a:rPr lang="hr-HR" dirty="0"/>
            <a:t>Stručno usavršavanje</a:t>
          </a:r>
        </a:p>
      </dgm:t>
    </dgm:pt>
    <dgm:pt modelId="{FE6105A6-8518-45EE-976D-6C51B018C1ED}" type="parTrans" cxnId="{DD0A17BE-10D2-43F7-9025-1FBA8D0081FB}">
      <dgm:prSet/>
      <dgm:spPr/>
      <dgm:t>
        <a:bodyPr/>
        <a:lstStyle/>
        <a:p>
          <a:endParaRPr lang="hr-HR"/>
        </a:p>
      </dgm:t>
    </dgm:pt>
    <dgm:pt modelId="{94E9F5DA-E7C3-42CB-AD2A-CEA30B0C1CF5}" type="sibTrans" cxnId="{DD0A17BE-10D2-43F7-9025-1FBA8D0081FB}">
      <dgm:prSet/>
      <dgm:spPr/>
      <dgm:t>
        <a:bodyPr/>
        <a:lstStyle/>
        <a:p>
          <a:endParaRPr lang="hr-HR"/>
        </a:p>
      </dgm:t>
    </dgm:pt>
    <dgm:pt modelId="{9E13ABBF-6A27-4D7E-AD86-A5D2364CB031}">
      <dgm:prSet/>
      <dgm:spPr/>
      <dgm:t>
        <a:bodyPr/>
        <a:lstStyle/>
        <a:p>
          <a:pPr algn="ctr"/>
          <a:r>
            <a:rPr lang="hr-HR" b="1" dirty="0">
              <a:solidFill>
                <a:schemeClr val="tx2"/>
              </a:solidFill>
            </a:rPr>
            <a:t>Zaposlenici tvrtki iz inozemstva</a:t>
          </a:r>
        </a:p>
      </dgm:t>
    </dgm:pt>
    <dgm:pt modelId="{7E15DD44-5754-4F67-B386-478A1C1B711B}" type="parTrans" cxnId="{56ACA980-397B-41E7-BFF7-48D46D999E75}">
      <dgm:prSet/>
      <dgm:spPr/>
      <dgm:t>
        <a:bodyPr/>
        <a:lstStyle/>
        <a:p>
          <a:endParaRPr lang="hr-HR"/>
        </a:p>
      </dgm:t>
    </dgm:pt>
    <dgm:pt modelId="{0EE6BC49-2A7B-46AD-8E3D-42FD46FE35DB}" type="sibTrans" cxnId="{56ACA980-397B-41E7-BFF7-48D46D999E75}">
      <dgm:prSet/>
      <dgm:spPr/>
      <dgm:t>
        <a:bodyPr/>
        <a:lstStyle/>
        <a:p>
          <a:endParaRPr lang="hr-HR"/>
        </a:p>
      </dgm:t>
    </dgm:pt>
    <dgm:pt modelId="{8890A54F-84ED-4DA5-A843-87CEA97DFAEB}">
      <dgm:prSet/>
      <dgm:spPr/>
      <dgm:t>
        <a:bodyPr/>
        <a:lstStyle/>
        <a:p>
          <a:pPr algn="l"/>
          <a:r>
            <a:rPr lang="hr-HR" dirty="0"/>
            <a:t>Održavanje predavanja u okviru održavanja nastave </a:t>
          </a:r>
        </a:p>
      </dgm:t>
    </dgm:pt>
    <dgm:pt modelId="{E9B7434D-8DEA-46AB-ABC7-4CBDD24CE0CD}" type="parTrans" cxnId="{9FB4D375-7E9C-42AE-B46A-0F60A75CC2E6}">
      <dgm:prSet/>
      <dgm:spPr/>
      <dgm:t>
        <a:bodyPr/>
        <a:lstStyle/>
        <a:p>
          <a:endParaRPr lang="hr-HR"/>
        </a:p>
      </dgm:t>
    </dgm:pt>
    <dgm:pt modelId="{7791FC45-64D5-4709-AB19-250175CE99BB}" type="sibTrans" cxnId="{9FB4D375-7E9C-42AE-B46A-0F60A75CC2E6}">
      <dgm:prSet/>
      <dgm:spPr/>
      <dgm:t>
        <a:bodyPr/>
        <a:lstStyle/>
        <a:p>
          <a:endParaRPr lang="hr-HR"/>
        </a:p>
      </dgm:t>
    </dgm:pt>
    <dgm:pt modelId="{CB9B810C-911A-48D3-BE73-4CB16389FCFA}" type="pres">
      <dgm:prSet presAssocID="{24E0D086-D658-4CB0-96EE-9AE50B6BCEA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47868BF-0D8E-4AF1-83F5-F1B209D83233}" type="pres">
      <dgm:prSet presAssocID="{FAB4BFA3-5886-4D36-A3FC-C44FF269816A}" presName="compNode" presStyleCnt="0"/>
      <dgm:spPr/>
    </dgm:pt>
    <dgm:pt modelId="{9FC6C5C1-B2AC-43B1-911F-50B498F5DB1A}" type="pres">
      <dgm:prSet presAssocID="{FAB4BFA3-5886-4D36-A3FC-C44FF269816A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CB4978-3C2F-49B8-86EF-5349C7235EB6}" type="pres">
      <dgm:prSet presAssocID="{FAB4BFA3-5886-4D36-A3FC-C44FF269816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3459F8-484C-489E-A68B-CC119DB425C9}" type="pres">
      <dgm:prSet presAssocID="{FAB4BFA3-5886-4D36-A3FC-C44FF269816A}" presName="parentRect" presStyleLbl="alignNode1" presStyleIdx="0" presStyleCnt="4"/>
      <dgm:spPr/>
      <dgm:t>
        <a:bodyPr/>
        <a:lstStyle/>
        <a:p>
          <a:endParaRPr lang="hr-HR"/>
        </a:p>
      </dgm:t>
    </dgm:pt>
    <dgm:pt modelId="{42F7FDC4-A38C-40E9-BCEA-DA143390ECB1}" type="pres">
      <dgm:prSet presAssocID="{FAB4BFA3-5886-4D36-A3FC-C44FF269816A}" presName="adorn" presStyleLbl="fgAccFollow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E92DC4E-D624-40CE-92C2-42CFAAE0701A}" type="pres">
      <dgm:prSet presAssocID="{D42BC19F-7ECC-4AF2-B396-18B7BBC55493}" presName="sibTrans" presStyleLbl="sibTrans2D1" presStyleIdx="0" presStyleCnt="0"/>
      <dgm:spPr/>
      <dgm:t>
        <a:bodyPr/>
        <a:lstStyle/>
        <a:p>
          <a:endParaRPr lang="hr-HR"/>
        </a:p>
      </dgm:t>
    </dgm:pt>
    <dgm:pt modelId="{A1BC60FF-5B30-4CD1-B7A4-9CFDC32CBBE2}" type="pres">
      <dgm:prSet presAssocID="{1D87882D-60AB-4D4D-93B1-DB8EA70D7FED}" presName="compNode" presStyleCnt="0"/>
      <dgm:spPr/>
    </dgm:pt>
    <dgm:pt modelId="{122930E3-BDEA-437A-B369-2D20351DC34B}" type="pres">
      <dgm:prSet presAssocID="{1D87882D-60AB-4D4D-93B1-DB8EA70D7FED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0DB60F-E53E-444A-ABF3-F361DEE26548}" type="pres">
      <dgm:prSet presAssocID="{1D87882D-60AB-4D4D-93B1-DB8EA70D7FE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1203D0-3360-4E6C-874D-99AC59B8F44D}" type="pres">
      <dgm:prSet presAssocID="{1D87882D-60AB-4D4D-93B1-DB8EA70D7FED}" presName="parentRect" presStyleLbl="alignNode1" presStyleIdx="1" presStyleCnt="4"/>
      <dgm:spPr/>
      <dgm:t>
        <a:bodyPr/>
        <a:lstStyle/>
        <a:p>
          <a:endParaRPr lang="hr-HR"/>
        </a:p>
      </dgm:t>
    </dgm:pt>
    <dgm:pt modelId="{3802DE5D-CD58-4180-B4E6-91B3D9747658}" type="pres">
      <dgm:prSet presAssocID="{1D87882D-60AB-4D4D-93B1-DB8EA70D7FED}" presName="adorn" presStyleLbl="fgAccFollow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28FA54-74A5-44C3-AB66-EECBC82C054E}" type="pres">
      <dgm:prSet presAssocID="{9B6D1F88-029C-49DB-861F-EBE98A89DC1C}" presName="sibTrans" presStyleLbl="sibTrans2D1" presStyleIdx="0" presStyleCnt="0"/>
      <dgm:spPr/>
      <dgm:t>
        <a:bodyPr/>
        <a:lstStyle/>
        <a:p>
          <a:endParaRPr lang="hr-HR"/>
        </a:p>
      </dgm:t>
    </dgm:pt>
    <dgm:pt modelId="{B6E90AA8-121C-4794-93D0-D4392A1160E1}" type="pres">
      <dgm:prSet presAssocID="{FAAF2C32-66C5-4451-AB24-DB0017642415}" presName="compNode" presStyleCnt="0"/>
      <dgm:spPr/>
    </dgm:pt>
    <dgm:pt modelId="{23D44518-C003-45F2-B734-B3E1660A0A8C}" type="pres">
      <dgm:prSet presAssocID="{FAAF2C32-66C5-4451-AB24-DB0017642415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9EFA62-DA37-405A-9504-8A3D92B2CA85}" type="pres">
      <dgm:prSet presAssocID="{FAAF2C32-66C5-4451-AB24-DB001764241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4A1B51-5945-4DC8-BEEC-E8CC0402AADA}" type="pres">
      <dgm:prSet presAssocID="{FAAF2C32-66C5-4451-AB24-DB0017642415}" presName="parentRect" presStyleLbl="alignNode1" presStyleIdx="2" presStyleCnt="4"/>
      <dgm:spPr/>
      <dgm:t>
        <a:bodyPr/>
        <a:lstStyle/>
        <a:p>
          <a:endParaRPr lang="hr-HR"/>
        </a:p>
      </dgm:t>
    </dgm:pt>
    <dgm:pt modelId="{5995786E-0E3E-49F2-9C65-056FBB5B3883}" type="pres">
      <dgm:prSet presAssocID="{FAAF2C32-66C5-4451-AB24-DB0017642415}" presName="adorn" presStyleLbl="fgAccFollow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5C95F4A-4270-4A62-944A-652AAA256C60}" type="pres">
      <dgm:prSet presAssocID="{810C43FC-AC96-40FA-A329-F08D62EC712C}" presName="sibTrans" presStyleLbl="sibTrans2D1" presStyleIdx="0" presStyleCnt="0"/>
      <dgm:spPr/>
      <dgm:t>
        <a:bodyPr/>
        <a:lstStyle/>
        <a:p>
          <a:endParaRPr lang="hr-HR"/>
        </a:p>
      </dgm:t>
    </dgm:pt>
    <dgm:pt modelId="{D699AA9E-5B4F-4116-AA4A-657E0CE01468}" type="pres">
      <dgm:prSet presAssocID="{9E13ABBF-6A27-4D7E-AD86-A5D2364CB031}" presName="compNode" presStyleCnt="0"/>
      <dgm:spPr/>
    </dgm:pt>
    <dgm:pt modelId="{248CDA57-A101-471F-AFF5-F80D52EBB43A}" type="pres">
      <dgm:prSet presAssocID="{9E13ABBF-6A27-4D7E-AD86-A5D2364CB031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CB4515-87D4-4A7C-9832-3B16B06A1FFF}" type="pres">
      <dgm:prSet presAssocID="{9E13ABBF-6A27-4D7E-AD86-A5D2364CB03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923035-3E82-44EA-838A-8D83A3954D0B}" type="pres">
      <dgm:prSet presAssocID="{9E13ABBF-6A27-4D7E-AD86-A5D2364CB031}" presName="parentRect" presStyleLbl="alignNode1" presStyleIdx="3" presStyleCnt="4"/>
      <dgm:spPr/>
      <dgm:t>
        <a:bodyPr/>
        <a:lstStyle/>
        <a:p>
          <a:endParaRPr lang="hr-HR"/>
        </a:p>
      </dgm:t>
    </dgm:pt>
    <dgm:pt modelId="{1D4948AE-849C-4706-9176-567A736D91E2}" type="pres">
      <dgm:prSet presAssocID="{9E13ABBF-6A27-4D7E-AD86-A5D2364CB031}" presName="adorn" presStyleLbl="fgAccFollow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CAC523D-68F4-4532-85E6-4AFFD0369B8B}" type="presOf" srcId="{24E0D086-D658-4CB0-96EE-9AE50B6BCEA1}" destId="{CB9B810C-911A-48D3-BE73-4CB16389FCFA}" srcOrd="0" destOrd="0" presId="urn:microsoft.com/office/officeart/2005/8/layout/bList2"/>
    <dgm:cxn modelId="{349D82E3-586E-44AE-9589-54E0FA1F8B52}" type="presOf" srcId="{8890A54F-84ED-4DA5-A843-87CEA97DFAEB}" destId="{248CDA57-A101-471F-AFF5-F80D52EBB43A}" srcOrd="0" destOrd="0" presId="urn:microsoft.com/office/officeart/2005/8/layout/bList2"/>
    <dgm:cxn modelId="{67B52FCB-8048-4377-8355-C86131F16105}" type="presOf" srcId="{FAB4BFA3-5886-4D36-A3FC-C44FF269816A}" destId="{EBCB4978-3C2F-49B8-86EF-5349C7235EB6}" srcOrd="0" destOrd="0" presId="urn:microsoft.com/office/officeart/2005/8/layout/bList2"/>
    <dgm:cxn modelId="{C325EE50-BBB7-46F6-8B73-BB5298AF7653}" type="presOf" srcId="{9B6D1F88-029C-49DB-861F-EBE98A89DC1C}" destId="{9628FA54-74A5-44C3-AB66-EECBC82C054E}" srcOrd="0" destOrd="0" presId="urn:microsoft.com/office/officeart/2005/8/layout/bList2"/>
    <dgm:cxn modelId="{CA80F7DD-003C-4F90-AA5F-EBC4C13E7788}" srcId="{24E0D086-D658-4CB0-96EE-9AE50B6BCEA1}" destId="{FAAF2C32-66C5-4451-AB24-DB0017642415}" srcOrd="2" destOrd="0" parTransId="{0AE5A058-4CF2-4F9C-9545-86AEB6A8E481}" sibTransId="{810C43FC-AC96-40FA-A329-F08D62EC712C}"/>
    <dgm:cxn modelId="{34684907-61C9-4042-B3CD-E86BC8FC3879}" type="presOf" srcId="{1D87882D-60AB-4D4D-93B1-DB8EA70D7FED}" destId="{A91203D0-3360-4E6C-874D-99AC59B8F44D}" srcOrd="1" destOrd="0" presId="urn:microsoft.com/office/officeart/2005/8/layout/bList2"/>
    <dgm:cxn modelId="{FD55CD80-98C3-477A-8005-ED1E403AA897}" type="presOf" srcId="{810C43FC-AC96-40FA-A329-F08D62EC712C}" destId="{B5C95F4A-4270-4A62-944A-652AAA256C60}" srcOrd="0" destOrd="0" presId="urn:microsoft.com/office/officeart/2005/8/layout/bList2"/>
    <dgm:cxn modelId="{5701915E-3703-4E79-9197-EBFFF67279E7}" type="presOf" srcId="{139B9B59-DDD6-4455-9CA0-9C0E2FCD12E3}" destId="{122930E3-BDEA-437A-B369-2D20351DC34B}" srcOrd="0" destOrd="0" presId="urn:microsoft.com/office/officeart/2005/8/layout/bList2"/>
    <dgm:cxn modelId="{2AA30051-3A14-4353-B894-3F04D9B45408}" type="presOf" srcId="{FAAF2C32-66C5-4451-AB24-DB0017642415}" destId="{5D9EFA62-DA37-405A-9504-8A3D92B2CA85}" srcOrd="0" destOrd="0" presId="urn:microsoft.com/office/officeart/2005/8/layout/bList2"/>
    <dgm:cxn modelId="{5EA0B24D-D5DB-4B91-8C39-719F42170135}" type="presOf" srcId="{27B88C4E-79DE-4F55-9A3F-BF16B5B5EF26}" destId="{122930E3-BDEA-437A-B369-2D20351DC34B}" srcOrd="0" destOrd="1" presId="urn:microsoft.com/office/officeart/2005/8/layout/bList2"/>
    <dgm:cxn modelId="{94C88456-61D8-48E5-B8E1-0EBEA80CC660}" type="presOf" srcId="{D42BC19F-7ECC-4AF2-B396-18B7BBC55493}" destId="{7E92DC4E-D624-40CE-92C2-42CFAAE0701A}" srcOrd="0" destOrd="0" presId="urn:microsoft.com/office/officeart/2005/8/layout/bList2"/>
    <dgm:cxn modelId="{98A1C2D9-739F-4078-AA74-A70E65E0407A}" srcId="{24E0D086-D658-4CB0-96EE-9AE50B6BCEA1}" destId="{1D87882D-60AB-4D4D-93B1-DB8EA70D7FED}" srcOrd="1" destOrd="0" parTransId="{6A6E6040-08FA-48C3-BF21-81829458A1F0}" sibTransId="{9B6D1F88-029C-49DB-861F-EBE98A89DC1C}"/>
    <dgm:cxn modelId="{1835EEFD-9F6F-4586-9F11-0CA970E6FC78}" type="presOf" srcId="{FAB4BFA3-5886-4D36-A3FC-C44FF269816A}" destId="{603459F8-484C-489E-A68B-CC119DB425C9}" srcOrd="1" destOrd="0" presId="urn:microsoft.com/office/officeart/2005/8/layout/bList2"/>
    <dgm:cxn modelId="{D312471E-5B03-44CC-9A34-89811CD13E02}" srcId="{1D87882D-60AB-4D4D-93B1-DB8EA70D7FED}" destId="{139B9B59-DDD6-4455-9CA0-9C0E2FCD12E3}" srcOrd="0" destOrd="0" parTransId="{7E84D68B-7561-41C1-8748-DD90FCD4DBB4}" sibTransId="{097779C1-A7A4-4E08-85F1-102E528EFF62}"/>
    <dgm:cxn modelId="{F1144F47-21A0-4B72-9B33-7690307518E6}" srcId="{24E0D086-D658-4CB0-96EE-9AE50B6BCEA1}" destId="{FAB4BFA3-5886-4D36-A3FC-C44FF269816A}" srcOrd="0" destOrd="0" parTransId="{6D2E2CBF-0DC1-4884-970C-D98A6F5D76C2}" sibTransId="{D42BC19F-7ECC-4AF2-B396-18B7BBC55493}"/>
    <dgm:cxn modelId="{4880AF19-8C85-4609-B12B-77CC41D19E19}" type="presOf" srcId="{1D87882D-60AB-4D4D-93B1-DB8EA70D7FED}" destId="{520DB60F-E53E-444A-ABF3-F361DEE26548}" srcOrd="0" destOrd="0" presId="urn:microsoft.com/office/officeart/2005/8/layout/bList2"/>
    <dgm:cxn modelId="{DD0A17BE-10D2-43F7-9025-1FBA8D0081FB}" srcId="{FAAF2C32-66C5-4451-AB24-DB0017642415}" destId="{2EA37EBD-5BF9-49DF-A4F3-A496B1250B14}" srcOrd="0" destOrd="0" parTransId="{FE6105A6-8518-45EE-976D-6C51B018C1ED}" sibTransId="{94E9F5DA-E7C3-42CB-AD2A-CEA30B0C1CF5}"/>
    <dgm:cxn modelId="{0D434829-20C2-4804-91C9-E8FA4FC53E76}" type="presOf" srcId="{AF72FA9C-0B42-40B1-A4F6-1736E3BA5164}" destId="{9FC6C5C1-B2AC-43B1-911F-50B498F5DB1A}" srcOrd="0" destOrd="0" presId="urn:microsoft.com/office/officeart/2005/8/layout/bList2"/>
    <dgm:cxn modelId="{389E5B4F-11EA-4861-A06E-8C4CD60A7DA0}" type="presOf" srcId="{2EA37EBD-5BF9-49DF-A4F3-A496B1250B14}" destId="{23D44518-C003-45F2-B734-B3E1660A0A8C}" srcOrd="0" destOrd="0" presId="urn:microsoft.com/office/officeart/2005/8/layout/bList2"/>
    <dgm:cxn modelId="{56ACA980-397B-41E7-BFF7-48D46D999E75}" srcId="{24E0D086-D658-4CB0-96EE-9AE50B6BCEA1}" destId="{9E13ABBF-6A27-4D7E-AD86-A5D2364CB031}" srcOrd="3" destOrd="0" parTransId="{7E15DD44-5754-4F67-B386-478A1C1B711B}" sibTransId="{0EE6BC49-2A7B-46AD-8E3D-42FD46FE35DB}"/>
    <dgm:cxn modelId="{31C442F2-A47B-4B47-B004-C5B4659D7FFD}" srcId="{FAB4BFA3-5886-4D36-A3FC-C44FF269816A}" destId="{759D3C59-8C6F-4655-A80E-0565459EFF77}" srcOrd="1" destOrd="0" parTransId="{591A6F7A-7AEF-4587-BEFB-2D4FCAE69065}" sibTransId="{69F6B321-8D60-4241-9DBF-B392917DC123}"/>
    <dgm:cxn modelId="{BD428008-2EC5-430B-B9BF-C058E1E623A1}" type="presOf" srcId="{FAAF2C32-66C5-4451-AB24-DB0017642415}" destId="{334A1B51-5945-4DC8-BEEC-E8CC0402AADA}" srcOrd="1" destOrd="0" presId="urn:microsoft.com/office/officeart/2005/8/layout/bList2"/>
    <dgm:cxn modelId="{C0717181-F55F-45F3-AF0D-216391756317}" type="presOf" srcId="{9E13ABBF-6A27-4D7E-AD86-A5D2364CB031}" destId="{ECCB4515-87D4-4A7C-9832-3B16B06A1FFF}" srcOrd="0" destOrd="0" presId="urn:microsoft.com/office/officeart/2005/8/layout/bList2"/>
    <dgm:cxn modelId="{B42C9CB2-5E46-4365-85D0-7531038B4513}" srcId="{FAB4BFA3-5886-4D36-A3FC-C44FF269816A}" destId="{AF72FA9C-0B42-40B1-A4F6-1736E3BA5164}" srcOrd="0" destOrd="0" parTransId="{6C2E6157-7751-4D7F-98FC-A79500483672}" sibTransId="{05045972-E10E-4819-94B2-5EF4FBA626E2}"/>
    <dgm:cxn modelId="{9FB4D375-7E9C-42AE-B46A-0F60A75CC2E6}" srcId="{9E13ABBF-6A27-4D7E-AD86-A5D2364CB031}" destId="{8890A54F-84ED-4DA5-A843-87CEA97DFAEB}" srcOrd="0" destOrd="0" parTransId="{E9B7434D-8DEA-46AB-ABC7-4CBDD24CE0CD}" sibTransId="{7791FC45-64D5-4709-AB19-250175CE99BB}"/>
    <dgm:cxn modelId="{6C25304D-D8A9-48EF-9916-BCD61AECDFD8}" srcId="{1D87882D-60AB-4D4D-93B1-DB8EA70D7FED}" destId="{27B88C4E-79DE-4F55-9A3F-BF16B5B5EF26}" srcOrd="1" destOrd="0" parTransId="{C39432ED-833D-4206-9993-4B9C018C11EF}" sibTransId="{C73B50AF-B13E-4077-AE94-1BECC0803FF9}"/>
    <dgm:cxn modelId="{418DF7A4-64FE-45E8-8318-B0344C0DAA0B}" type="presOf" srcId="{759D3C59-8C6F-4655-A80E-0565459EFF77}" destId="{9FC6C5C1-B2AC-43B1-911F-50B498F5DB1A}" srcOrd="0" destOrd="1" presId="urn:microsoft.com/office/officeart/2005/8/layout/bList2"/>
    <dgm:cxn modelId="{008A3D56-0660-427C-882C-6335C89C49D2}" type="presOf" srcId="{9E13ABBF-6A27-4D7E-AD86-A5D2364CB031}" destId="{DE923035-3E82-44EA-838A-8D83A3954D0B}" srcOrd="1" destOrd="0" presId="urn:microsoft.com/office/officeart/2005/8/layout/bList2"/>
    <dgm:cxn modelId="{4518C81F-402E-4FDE-BEA4-E20F3C45D857}" type="presParOf" srcId="{CB9B810C-911A-48D3-BE73-4CB16389FCFA}" destId="{747868BF-0D8E-4AF1-83F5-F1B209D83233}" srcOrd="0" destOrd="0" presId="urn:microsoft.com/office/officeart/2005/8/layout/bList2"/>
    <dgm:cxn modelId="{3224A4AF-AD38-47A8-963B-AC2AC329558C}" type="presParOf" srcId="{747868BF-0D8E-4AF1-83F5-F1B209D83233}" destId="{9FC6C5C1-B2AC-43B1-911F-50B498F5DB1A}" srcOrd="0" destOrd="0" presId="urn:microsoft.com/office/officeart/2005/8/layout/bList2"/>
    <dgm:cxn modelId="{2CDBB5C3-674F-4023-BCBF-D173A4CB079D}" type="presParOf" srcId="{747868BF-0D8E-4AF1-83F5-F1B209D83233}" destId="{EBCB4978-3C2F-49B8-86EF-5349C7235EB6}" srcOrd="1" destOrd="0" presId="urn:microsoft.com/office/officeart/2005/8/layout/bList2"/>
    <dgm:cxn modelId="{ED4EA046-C037-47C0-B30D-10F00E6697A9}" type="presParOf" srcId="{747868BF-0D8E-4AF1-83F5-F1B209D83233}" destId="{603459F8-484C-489E-A68B-CC119DB425C9}" srcOrd="2" destOrd="0" presId="urn:microsoft.com/office/officeart/2005/8/layout/bList2"/>
    <dgm:cxn modelId="{6C4458CF-54ED-41D3-8573-7B7C8F22609A}" type="presParOf" srcId="{747868BF-0D8E-4AF1-83F5-F1B209D83233}" destId="{42F7FDC4-A38C-40E9-BCEA-DA143390ECB1}" srcOrd="3" destOrd="0" presId="urn:microsoft.com/office/officeart/2005/8/layout/bList2"/>
    <dgm:cxn modelId="{4538A127-4499-48D6-9E5D-538C847DDECF}" type="presParOf" srcId="{CB9B810C-911A-48D3-BE73-4CB16389FCFA}" destId="{7E92DC4E-D624-40CE-92C2-42CFAAE0701A}" srcOrd="1" destOrd="0" presId="urn:microsoft.com/office/officeart/2005/8/layout/bList2"/>
    <dgm:cxn modelId="{E6E24859-678F-4742-B785-E0E31EF674AC}" type="presParOf" srcId="{CB9B810C-911A-48D3-BE73-4CB16389FCFA}" destId="{A1BC60FF-5B30-4CD1-B7A4-9CFDC32CBBE2}" srcOrd="2" destOrd="0" presId="urn:microsoft.com/office/officeart/2005/8/layout/bList2"/>
    <dgm:cxn modelId="{D475FEF9-EE44-4726-BC5D-B0A423E60705}" type="presParOf" srcId="{A1BC60FF-5B30-4CD1-B7A4-9CFDC32CBBE2}" destId="{122930E3-BDEA-437A-B369-2D20351DC34B}" srcOrd="0" destOrd="0" presId="urn:microsoft.com/office/officeart/2005/8/layout/bList2"/>
    <dgm:cxn modelId="{F2722196-E236-47C4-8510-2D38C907E7B0}" type="presParOf" srcId="{A1BC60FF-5B30-4CD1-B7A4-9CFDC32CBBE2}" destId="{520DB60F-E53E-444A-ABF3-F361DEE26548}" srcOrd="1" destOrd="0" presId="urn:microsoft.com/office/officeart/2005/8/layout/bList2"/>
    <dgm:cxn modelId="{FED4F302-9ABD-41E9-9C49-EC7F8E778842}" type="presParOf" srcId="{A1BC60FF-5B30-4CD1-B7A4-9CFDC32CBBE2}" destId="{A91203D0-3360-4E6C-874D-99AC59B8F44D}" srcOrd="2" destOrd="0" presId="urn:microsoft.com/office/officeart/2005/8/layout/bList2"/>
    <dgm:cxn modelId="{7B2A9B09-6054-462A-8878-3B99F4031F75}" type="presParOf" srcId="{A1BC60FF-5B30-4CD1-B7A4-9CFDC32CBBE2}" destId="{3802DE5D-CD58-4180-B4E6-91B3D9747658}" srcOrd="3" destOrd="0" presId="urn:microsoft.com/office/officeart/2005/8/layout/bList2"/>
    <dgm:cxn modelId="{A7030DA5-563E-4982-901E-5BD78C431FFE}" type="presParOf" srcId="{CB9B810C-911A-48D3-BE73-4CB16389FCFA}" destId="{9628FA54-74A5-44C3-AB66-EECBC82C054E}" srcOrd="3" destOrd="0" presId="urn:microsoft.com/office/officeart/2005/8/layout/bList2"/>
    <dgm:cxn modelId="{8FBFAA40-7FA4-43C1-985F-F843E4810164}" type="presParOf" srcId="{CB9B810C-911A-48D3-BE73-4CB16389FCFA}" destId="{B6E90AA8-121C-4794-93D0-D4392A1160E1}" srcOrd="4" destOrd="0" presId="urn:microsoft.com/office/officeart/2005/8/layout/bList2"/>
    <dgm:cxn modelId="{8B9F33E7-CC81-4D26-BAE6-F9CC15150E98}" type="presParOf" srcId="{B6E90AA8-121C-4794-93D0-D4392A1160E1}" destId="{23D44518-C003-45F2-B734-B3E1660A0A8C}" srcOrd="0" destOrd="0" presId="urn:microsoft.com/office/officeart/2005/8/layout/bList2"/>
    <dgm:cxn modelId="{1D5321AE-E118-4321-99F8-6F00B8D756CE}" type="presParOf" srcId="{B6E90AA8-121C-4794-93D0-D4392A1160E1}" destId="{5D9EFA62-DA37-405A-9504-8A3D92B2CA85}" srcOrd="1" destOrd="0" presId="urn:microsoft.com/office/officeart/2005/8/layout/bList2"/>
    <dgm:cxn modelId="{523C2B80-1D29-4947-825C-30CEC0422E4C}" type="presParOf" srcId="{B6E90AA8-121C-4794-93D0-D4392A1160E1}" destId="{334A1B51-5945-4DC8-BEEC-E8CC0402AADA}" srcOrd="2" destOrd="0" presId="urn:microsoft.com/office/officeart/2005/8/layout/bList2"/>
    <dgm:cxn modelId="{C72426C4-D0C9-430B-B96E-6749339D7397}" type="presParOf" srcId="{B6E90AA8-121C-4794-93D0-D4392A1160E1}" destId="{5995786E-0E3E-49F2-9C65-056FBB5B3883}" srcOrd="3" destOrd="0" presId="urn:microsoft.com/office/officeart/2005/8/layout/bList2"/>
    <dgm:cxn modelId="{E2ECB5D0-8F0B-4565-8273-407013A8B9F3}" type="presParOf" srcId="{CB9B810C-911A-48D3-BE73-4CB16389FCFA}" destId="{B5C95F4A-4270-4A62-944A-652AAA256C60}" srcOrd="5" destOrd="0" presId="urn:microsoft.com/office/officeart/2005/8/layout/bList2"/>
    <dgm:cxn modelId="{A27B7960-8799-430C-B35F-0887D6B8B8F9}" type="presParOf" srcId="{CB9B810C-911A-48D3-BE73-4CB16389FCFA}" destId="{D699AA9E-5B4F-4116-AA4A-657E0CE01468}" srcOrd="6" destOrd="0" presId="urn:microsoft.com/office/officeart/2005/8/layout/bList2"/>
    <dgm:cxn modelId="{2DDB0535-2503-4A0D-99C3-AE3AF974ADE4}" type="presParOf" srcId="{D699AA9E-5B4F-4116-AA4A-657E0CE01468}" destId="{248CDA57-A101-471F-AFF5-F80D52EBB43A}" srcOrd="0" destOrd="0" presId="urn:microsoft.com/office/officeart/2005/8/layout/bList2"/>
    <dgm:cxn modelId="{6451981F-6062-4A5D-AB07-E9C556607B81}" type="presParOf" srcId="{D699AA9E-5B4F-4116-AA4A-657E0CE01468}" destId="{ECCB4515-87D4-4A7C-9832-3B16B06A1FFF}" srcOrd="1" destOrd="0" presId="urn:microsoft.com/office/officeart/2005/8/layout/bList2"/>
    <dgm:cxn modelId="{3EE1A04A-DBE2-4120-B706-39E85BD228A4}" type="presParOf" srcId="{D699AA9E-5B4F-4116-AA4A-657E0CE01468}" destId="{DE923035-3E82-44EA-838A-8D83A3954D0B}" srcOrd="2" destOrd="0" presId="urn:microsoft.com/office/officeart/2005/8/layout/bList2"/>
    <dgm:cxn modelId="{F66F4A8F-F887-49BF-974D-21DBB93123D0}" type="presParOf" srcId="{D699AA9E-5B4F-4116-AA4A-657E0CE01468}" destId="{1D4948AE-849C-4706-9176-567A736D91E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779E4-2505-4BE4-88D2-F7A2228F568D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7B9A509E-640B-4E37-93EB-636AD3A7999C}">
      <dgm:prSet phldrT="[Tekst]" custT="1"/>
      <dgm:spPr/>
      <dgm:t>
        <a:bodyPr/>
        <a:lstStyle/>
        <a:p>
          <a:r>
            <a:rPr lang="hr-HR" sz="2400">
              <a:solidFill>
                <a:schemeClr val="tx2"/>
              </a:solidFill>
            </a:rPr>
            <a:t>Programske zemlje </a:t>
          </a:r>
          <a:endParaRPr lang="hr-HR" sz="2400" dirty="0">
            <a:solidFill>
              <a:schemeClr val="tx2"/>
            </a:solidFill>
          </a:endParaRPr>
        </a:p>
      </dgm:t>
    </dgm:pt>
    <dgm:pt modelId="{C2F7E92E-B572-419F-818B-92349204E494}" type="parTrans" cxnId="{42791957-3AFD-45DE-BF65-FC9B30E65A24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E6E25EBD-C595-4881-9CF1-ABE2F53B05C1}" type="sibTrans" cxnId="{42791957-3AFD-45DE-BF65-FC9B30E65A24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73FFFD44-6907-4C6A-8211-C4F0D56285E5}">
      <dgm:prSet phldrT="[Tekst]" custT="1"/>
      <dgm:spPr/>
      <dgm:t>
        <a:bodyPr/>
        <a:lstStyle/>
        <a:p>
          <a:r>
            <a:rPr lang="hr-HR" sz="2400">
              <a:solidFill>
                <a:schemeClr val="tx1"/>
              </a:solidFill>
            </a:rPr>
            <a:t>Države članice EU</a:t>
          </a:r>
          <a:endParaRPr lang="hr-HR" sz="2400" dirty="0">
            <a:solidFill>
              <a:schemeClr val="tx1"/>
            </a:solidFill>
          </a:endParaRPr>
        </a:p>
      </dgm:t>
    </dgm:pt>
    <dgm:pt modelId="{03086567-89C0-4B01-9C71-0D76DE3F2653}" type="parTrans" cxnId="{B0D96414-835F-418E-98A7-EE3AADA8DD95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7004349D-2861-4498-B33B-633DC219AF0C}" type="sibTrans" cxnId="{B0D96414-835F-418E-98A7-EE3AADA8DD95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2DE44E34-ABFF-4FC6-8A59-7ED2430D74B0}">
      <dgm:prSet phldrT="[Tekst]" custT="1"/>
      <dgm:spPr/>
      <dgm:t>
        <a:bodyPr/>
        <a:lstStyle/>
        <a:p>
          <a:r>
            <a:rPr lang="hr-HR" sz="2400">
              <a:solidFill>
                <a:schemeClr val="tx2"/>
              </a:solidFill>
            </a:rPr>
            <a:t>Susjedne partnerske zemlje Europske unije</a:t>
          </a:r>
          <a:endParaRPr lang="hr-HR" sz="2400" dirty="0">
            <a:solidFill>
              <a:schemeClr val="tx2"/>
            </a:solidFill>
          </a:endParaRPr>
        </a:p>
      </dgm:t>
    </dgm:pt>
    <dgm:pt modelId="{9BED4092-EE2E-44DC-B4DF-2D400E33F0F1}" type="parTrans" cxnId="{671BCC73-C10C-45B8-A42E-998988935D0C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8B3FFBA7-E26A-4774-A4A5-D578E25CE3AE}" type="sibTrans" cxnId="{671BCC73-C10C-45B8-A42E-998988935D0C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75878174-02E7-473F-A0DC-0AF0C05E942A}">
      <dgm:prSet phldrT="[Tekst]" custT="1"/>
      <dgm:spPr/>
      <dgm:t>
        <a:bodyPr/>
        <a:lstStyle/>
        <a:p>
          <a:r>
            <a:rPr lang="hr-HR" sz="2400">
              <a:solidFill>
                <a:schemeClr val="tx1"/>
              </a:solidFill>
            </a:rPr>
            <a:t>Zapadni Balkan</a:t>
          </a:r>
          <a:endParaRPr lang="hr-HR" sz="2400" dirty="0">
            <a:solidFill>
              <a:schemeClr val="tx1"/>
            </a:solidFill>
          </a:endParaRPr>
        </a:p>
      </dgm:t>
    </dgm:pt>
    <dgm:pt modelId="{514C9973-9F2C-4A78-8B79-03AED72B8C96}" type="parTrans" cxnId="{F0234E4B-FCA3-4DA0-9C59-BBF3458B3FC4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A6FEDD57-FF47-4FC1-947F-83DF278DF2EE}" type="sibTrans" cxnId="{F0234E4B-FCA3-4DA0-9C59-BBF3458B3FC4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814652D9-3D0E-4239-B7FC-3B88FD7BD90D}">
      <dgm:prSet phldrT="[Tekst]"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Makedonija</a:t>
          </a:r>
          <a:r>
            <a:rPr lang="hr-HR" sz="2400" dirty="0" smtClean="0">
              <a:solidFill>
                <a:schemeClr val="tx1"/>
              </a:solidFill>
            </a:rPr>
            <a:t>, Srbija, </a:t>
          </a:r>
          <a:r>
            <a:rPr lang="hr-HR" sz="2400" dirty="0">
              <a:solidFill>
                <a:schemeClr val="tx1"/>
              </a:solidFill>
            </a:rPr>
            <a:t>Island, Lihtenštajn, Norveška, Turska, (Švicarska )</a:t>
          </a:r>
        </a:p>
      </dgm:t>
    </dgm:pt>
    <dgm:pt modelId="{F95EF0CA-4600-4AEE-B87B-9E8A59FA6503}" type="parTrans" cxnId="{E17BC92D-A882-4391-925E-630A2D9017F1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0AB64041-0C18-497A-9A1D-8148C1154D09}" type="sibTrans" cxnId="{E17BC92D-A882-4391-925E-630A2D9017F1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072B9D43-06A4-4416-828E-9A9077EB56BF}">
      <dgm:prSet phldrT="[Tekst]" custT="1"/>
      <dgm:spPr/>
      <dgm:t>
        <a:bodyPr/>
        <a:lstStyle/>
        <a:p>
          <a:r>
            <a:rPr lang="hr-HR" sz="2400">
              <a:solidFill>
                <a:schemeClr val="tx1"/>
              </a:solidFill>
            </a:rPr>
            <a:t>Zemlje Istočnog partnerstva</a:t>
          </a:r>
          <a:endParaRPr lang="hr-HR" sz="2400" dirty="0">
            <a:solidFill>
              <a:schemeClr val="tx1"/>
            </a:solidFill>
          </a:endParaRPr>
        </a:p>
      </dgm:t>
    </dgm:pt>
    <dgm:pt modelId="{02E017C3-B016-410C-8639-EAD6EA804289}" type="parTrans" cxnId="{1CCFB3D0-0CE3-455C-A3B7-2E536024523E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94B76FA4-B955-4677-A77F-616F99278347}" type="sibTrans" cxnId="{1CCFB3D0-0CE3-455C-A3B7-2E536024523E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AB0CCEAF-442E-4B0E-AC89-B9304E5E2B7C}">
      <dgm:prSet phldrT="[Tekst]" custT="1"/>
      <dgm:spPr/>
      <dgm:t>
        <a:bodyPr/>
        <a:lstStyle/>
        <a:p>
          <a:r>
            <a:rPr lang="hr-HR" sz="2400">
              <a:solidFill>
                <a:schemeClr val="tx1"/>
              </a:solidFill>
            </a:rPr>
            <a:t>Zemlje južnog Mediterana</a:t>
          </a:r>
          <a:endParaRPr lang="hr-HR" sz="2400" dirty="0">
            <a:solidFill>
              <a:schemeClr val="tx1"/>
            </a:solidFill>
          </a:endParaRPr>
        </a:p>
      </dgm:t>
    </dgm:pt>
    <dgm:pt modelId="{36A49D0C-88E3-4323-B983-326044DCE6B0}" type="parTrans" cxnId="{55732E99-828A-4C4A-B811-7BAF0C693759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ACE93847-C718-41E7-A3C6-960A21B2A226}" type="sibTrans" cxnId="{55732E99-828A-4C4A-B811-7BAF0C693759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40B7B819-4378-406A-8949-ECE985759FBF}">
      <dgm:prSet phldrT="[Tekst]" custT="1"/>
      <dgm:spPr/>
      <dgm:t>
        <a:bodyPr/>
        <a:lstStyle/>
        <a:p>
          <a:r>
            <a:rPr lang="hr-HR" sz="2400">
              <a:solidFill>
                <a:schemeClr val="tx1"/>
              </a:solidFill>
            </a:rPr>
            <a:t>Ruska Federacija </a:t>
          </a:r>
          <a:endParaRPr lang="hr-HR" sz="2400" dirty="0">
            <a:solidFill>
              <a:schemeClr val="tx1"/>
            </a:solidFill>
          </a:endParaRPr>
        </a:p>
      </dgm:t>
    </dgm:pt>
    <dgm:pt modelId="{13B848AD-184E-4C57-BAC3-6D6A1DAA4F07}" type="parTrans" cxnId="{62F7D05F-826D-485F-9693-1DD9CED0068D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EA47D320-F507-4DEB-BBD8-F4D1F01BB52E}" type="sibTrans" cxnId="{62F7D05F-826D-485F-9693-1DD9CED0068D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35C4138B-8D64-45AD-AED7-A24EC635BF52}">
      <dgm:prSet custT="1"/>
      <dgm:spPr/>
      <dgm:t>
        <a:bodyPr/>
        <a:lstStyle/>
        <a:p>
          <a:r>
            <a:rPr lang="hr-HR" sz="2400">
              <a:solidFill>
                <a:schemeClr val="tx2"/>
              </a:solidFill>
            </a:rPr>
            <a:t>Ostale partnerske zemlje </a:t>
          </a:r>
          <a:endParaRPr lang="hr-HR" sz="2400" dirty="0">
            <a:solidFill>
              <a:schemeClr val="tx2"/>
            </a:solidFill>
          </a:endParaRPr>
        </a:p>
      </dgm:t>
    </dgm:pt>
    <dgm:pt modelId="{16F7C7F7-CEE8-40C0-BB92-62C146AC23D2}" type="parTrans" cxnId="{186F379E-E61A-4C25-9433-D03C0A1553AA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AB89A230-8754-4A9E-A864-BA8E39E55C95}" type="sibTrans" cxnId="{186F379E-E61A-4C25-9433-D03C0A1553AA}">
      <dgm:prSet/>
      <dgm:spPr/>
      <dgm:t>
        <a:bodyPr/>
        <a:lstStyle/>
        <a:p>
          <a:endParaRPr lang="hr-HR">
            <a:solidFill>
              <a:schemeClr val="tx2"/>
            </a:solidFill>
          </a:endParaRPr>
        </a:p>
      </dgm:t>
    </dgm:pt>
    <dgm:pt modelId="{8D00CE8E-B0E5-4D18-8512-45C8B5977A28}" type="pres">
      <dgm:prSet presAssocID="{2C2779E4-2505-4BE4-88D2-F7A2228F5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19004A9-5A8A-42CB-8CA3-3D0FDBB9EB36}" type="pres">
      <dgm:prSet presAssocID="{7B9A509E-640B-4E37-93EB-636AD3A7999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084D20-0356-466F-AD63-4B7B95B92E46}" type="pres">
      <dgm:prSet presAssocID="{7B9A509E-640B-4E37-93EB-636AD3A7999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6ACE98-CA41-4367-A5D0-BE89505626F5}" type="pres">
      <dgm:prSet presAssocID="{2DE44E34-ABFF-4FC6-8A59-7ED2430D74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B19DD6-08A4-4824-BB21-15EA0A502E97}" type="pres">
      <dgm:prSet presAssocID="{2DE44E34-ABFF-4FC6-8A59-7ED2430D74B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87B51F-608B-4945-B4DB-D4D8E7F08B33}" type="pres">
      <dgm:prSet presAssocID="{35C4138B-8D64-45AD-AED7-A24EC635BF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407687-0A7E-4375-A374-BE7CBFF87276}" type="presOf" srcId="{75878174-02E7-473F-A0DC-0AF0C05E942A}" destId="{8DB19DD6-08A4-4824-BB21-15EA0A502E97}" srcOrd="0" destOrd="0" presId="urn:microsoft.com/office/officeart/2005/8/layout/vList2"/>
    <dgm:cxn modelId="{D037F8E1-807F-4CCA-B74D-2FCD8563043B}" type="presOf" srcId="{814652D9-3D0E-4239-B7FC-3B88FD7BD90D}" destId="{31084D20-0356-466F-AD63-4B7B95B92E46}" srcOrd="0" destOrd="1" presId="urn:microsoft.com/office/officeart/2005/8/layout/vList2"/>
    <dgm:cxn modelId="{3AD8A08D-D9D9-4D90-BF78-46DD20D1052B}" type="presOf" srcId="{7B9A509E-640B-4E37-93EB-636AD3A7999C}" destId="{F19004A9-5A8A-42CB-8CA3-3D0FDBB9EB36}" srcOrd="0" destOrd="0" presId="urn:microsoft.com/office/officeart/2005/8/layout/vList2"/>
    <dgm:cxn modelId="{B0D96414-835F-418E-98A7-EE3AADA8DD95}" srcId="{7B9A509E-640B-4E37-93EB-636AD3A7999C}" destId="{73FFFD44-6907-4C6A-8211-C4F0D56285E5}" srcOrd="0" destOrd="0" parTransId="{03086567-89C0-4B01-9C71-0D76DE3F2653}" sibTransId="{7004349D-2861-4498-B33B-633DC219AF0C}"/>
    <dgm:cxn modelId="{E17BC92D-A882-4391-925E-630A2D9017F1}" srcId="{7B9A509E-640B-4E37-93EB-636AD3A7999C}" destId="{814652D9-3D0E-4239-B7FC-3B88FD7BD90D}" srcOrd="1" destOrd="0" parTransId="{F95EF0CA-4600-4AEE-B87B-9E8A59FA6503}" sibTransId="{0AB64041-0C18-497A-9A1D-8148C1154D09}"/>
    <dgm:cxn modelId="{62F7D05F-826D-485F-9693-1DD9CED0068D}" srcId="{2DE44E34-ABFF-4FC6-8A59-7ED2430D74B0}" destId="{40B7B819-4378-406A-8949-ECE985759FBF}" srcOrd="3" destOrd="0" parTransId="{13B848AD-184E-4C57-BAC3-6D6A1DAA4F07}" sibTransId="{EA47D320-F507-4DEB-BBD8-F4D1F01BB52E}"/>
    <dgm:cxn modelId="{167140D0-4549-4A8F-B78C-8D874CBA410A}" type="presOf" srcId="{40B7B819-4378-406A-8949-ECE985759FBF}" destId="{8DB19DD6-08A4-4824-BB21-15EA0A502E97}" srcOrd="0" destOrd="3" presId="urn:microsoft.com/office/officeart/2005/8/layout/vList2"/>
    <dgm:cxn modelId="{F4165A4E-4D26-427E-8AFD-BC0DFCD6D456}" type="presOf" srcId="{AB0CCEAF-442E-4B0E-AC89-B9304E5E2B7C}" destId="{8DB19DD6-08A4-4824-BB21-15EA0A502E97}" srcOrd="0" destOrd="2" presId="urn:microsoft.com/office/officeart/2005/8/layout/vList2"/>
    <dgm:cxn modelId="{55732E99-828A-4C4A-B811-7BAF0C693759}" srcId="{2DE44E34-ABFF-4FC6-8A59-7ED2430D74B0}" destId="{AB0CCEAF-442E-4B0E-AC89-B9304E5E2B7C}" srcOrd="2" destOrd="0" parTransId="{36A49D0C-88E3-4323-B983-326044DCE6B0}" sibTransId="{ACE93847-C718-41E7-A3C6-960A21B2A226}"/>
    <dgm:cxn modelId="{DEA1B835-A2D0-4681-9BA0-AAB5DCCF17D4}" type="presOf" srcId="{35C4138B-8D64-45AD-AED7-A24EC635BF52}" destId="{8D87B51F-608B-4945-B4DB-D4D8E7F08B33}" srcOrd="0" destOrd="0" presId="urn:microsoft.com/office/officeart/2005/8/layout/vList2"/>
    <dgm:cxn modelId="{30F7F3F8-226A-41EF-859B-2680E14EE3B5}" type="presOf" srcId="{73FFFD44-6907-4C6A-8211-C4F0D56285E5}" destId="{31084D20-0356-466F-AD63-4B7B95B92E46}" srcOrd="0" destOrd="0" presId="urn:microsoft.com/office/officeart/2005/8/layout/vList2"/>
    <dgm:cxn modelId="{671BCC73-C10C-45B8-A42E-998988935D0C}" srcId="{2C2779E4-2505-4BE4-88D2-F7A2228F568D}" destId="{2DE44E34-ABFF-4FC6-8A59-7ED2430D74B0}" srcOrd="1" destOrd="0" parTransId="{9BED4092-EE2E-44DC-B4DF-2D400E33F0F1}" sibTransId="{8B3FFBA7-E26A-4774-A4A5-D578E25CE3AE}"/>
    <dgm:cxn modelId="{8F473CE5-6315-414B-917A-BF80C5D45CD7}" type="presOf" srcId="{2DE44E34-ABFF-4FC6-8A59-7ED2430D74B0}" destId="{F66ACE98-CA41-4367-A5D0-BE89505626F5}" srcOrd="0" destOrd="0" presId="urn:microsoft.com/office/officeart/2005/8/layout/vList2"/>
    <dgm:cxn modelId="{1CCFB3D0-0CE3-455C-A3B7-2E536024523E}" srcId="{2DE44E34-ABFF-4FC6-8A59-7ED2430D74B0}" destId="{072B9D43-06A4-4416-828E-9A9077EB56BF}" srcOrd="1" destOrd="0" parTransId="{02E017C3-B016-410C-8639-EAD6EA804289}" sibTransId="{94B76FA4-B955-4677-A77F-616F99278347}"/>
    <dgm:cxn modelId="{6F6979B4-A52B-4A2B-A19B-64FF62F85FAE}" type="presOf" srcId="{072B9D43-06A4-4416-828E-9A9077EB56BF}" destId="{8DB19DD6-08A4-4824-BB21-15EA0A502E97}" srcOrd="0" destOrd="1" presId="urn:microsoft.com/office/officeart/2005/8/layout/vList2"/>
    <dgm:cxn modelId="{F0234E4B-FCA3-4DA0-9C59-BBF3458B3FC4}" srcId="{2DE44E34-ABFF-4FC6-8A59-7ED2430D74B0}" destId="{75878174-02E7-473F-A0DC-0AF0C05E942A}" srcOrd="0" destOrd="0" parTransId="{514C9973-9F2C-4A78-8B79-03AED72B8C96}" sibTransId="{A6FEDD57-FF47-4FC1-947F-83DF278DF2EE}"/>
    <dgm:cxn modelId="{9EAB1332-3959-4A26-9095-9A4E40068184}" type="presOf" srcId="{2C2779E4-2505-4BE4-88D2-F7A2228F568D}" destId="{8D00CE8E-B0E5-4D18-8512-45C8B5977A28}" srcOrd="0" destOrd="0" presId="urn:microsoft.com/office/officeart/2005/8/layout/vList2"/>
    <dgm:cxn modelId="{42791957-3AFD-45DE-BF65-FC9B30E65A24}" srcId="{2C2779E4-2505-4BE4-88D2-F7A2228F568D}" destId="{7B9A509E-640B-4E37-93EB-636AD3A7999C}" srcOrd="0" destOrd="0" parTransId="{C2F7E92E-B572-419F-818B-92349204E494}" sibTransId="{E6E25EBD-C595-4881-9CF1-ABE2F53B05C1}"/>
    <dgm:cxn modelId="{186F379E-E61A-4C25-9433-D03C0A1553AA}" srcId="{2C2779E4-2505-4BE4-88D2-F7A2228F568D}" destId="{35C4138B-8D64-45AD-AED7-A24EC635BF52}" srcOrd="2" destOrd="0" parTransId="{16F7C7F7-CEE8-40C0-BB92-62C146AC23D2}" sibTransId="{AB89A230-8754-4A9E-A864-BA8E39E55C95}"/>
    <dgm:cxn modelId="{CF05BE45-5CD8-44FA-AC72-1CF92C985CB4}" type="presParOf" srcId="{8D00CE8E-B0E5-4D18-8512-45C8B5977A28}" destId="{F19004A9-5A8A-42CB-8CA3-3D0FDBB9EB36}" srcOrd="0" destOrd="0" presId="urn:microsoft.com/office/officeart/2005/8/layout/vList2"/>
    <dgm:cxn modelId="{18BA980A-2D84-4CE7-976F-B6639CF6A667}" type="presParOf" srcId="{8D00CE8E-B0E5-4D18-8512-45C8B5977A28}" destId="{31084D20-0356-466F-AD63-4B7B95B92E46}" srcOrd="1" destOrd="0" presId="urn:microsoft.com/office/officeart/2005/8/layout/vList2"/>
    <dgm:cxn modelId="{13AB4F2C-3C80-4371-9FE0-C9A5E6289AF3}" type="presParOf" srcId="{8D00CE8E-B0E5-4D18-8512-45C8B5977A28}" destId="{F66ACE98-CA41-4367-A5D0-BE89505626F5}" srcOrd="2" destOrd="0" presId="urn:microsoft.com/office/officeart/2005/8/layout/vList2"/>
    <dgm:cxn modelId="{838180E9-4493-4EAD-B252-99F01133D217}" type="presParOf" srcId="{8D00CE8E-B0E5-4D18-8512-45C8B5977A28}" destId="{8DB19DD6-08A4-4824-BB21-15EA0A502E97}" srcOrd="3" destOrd="0" presId="urn:microsoft.com/office/officeart/2005/8/layout/vList2"/>
    <dgm:cxn modelId="{5D13DB15-C598-47CB-8CB1-53FFB106ABD9}" type="presParOf" srcId="{8D00CE8E-B0E5-4D18-8512-45C8B5977A28}" destId="{8D87B51F-608B-4945-B4DB-D4D8E7F08B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87D3CE-E11D-4996-8088-27C566831E3D}" type="doc">
      <dgm:prSet loTypeId="urn:microsoft.com/office/officeart/2005/8/layout/hierarchy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2577A697-9C27-41BE-942A-5C086CB4ECEC}">
      <dgm:prSet phldrT="[Tekst]" custT="1"/>
      <dgm:spPr/>
      <dgm:t>
        <a:bodyPr/>
        <a:lstStyle/>
        <a:p>
          <a:r>
            <a:rPr lang="hr-HR" sz="2000" dirty="0"/>
            <a:t>Studijski boravak</a:t>
          </a:r>
        </a:p>
        <a:p>
          <a:r>
            <a:rPr lang="hr-HR" sz="2000" dirty="0"/>
            <a:t>SMS</a:t>
          </a:r>
        </a:p>
      </dgm:t>
    </dgm:pt>
    <dgm:pt modelId="{56BF26A5-CB06-41C4-8B31-FCBA9009F3A9}" type="parTrans" cxnId="{2E2C0416-8AAB-4E56-BA59-560E16AEF07D}">
      <dgm:prSet/>
      <dgm:spPr/>
      <dgm:t>
        <a:bodyPr/>
        <a:lstStyle/>
        <a:p>
          <a:endParaRPr lang="hr-HR"/>
        </a:p>
      </dgm:t>
    </dgm:pt>
    <dgm:pt modelId="{D90A4987-8C24-44A7-A943-6D1E19515F78}" type="sibTrans" cxnId="{2E2C0416-8AAB-4E56-BA59-560E16AEF07D}">
      <dgm:prSet/>
      <dgm:spPr/>
      <dgm:t>
        <a:bodyPr/>
        <a:lstStyle/>
        <a:p>
          <a:endParaRPr lang="hr-HR"/>
        </a:p>
      </dgm:t>
    </dgm:pt>
    <dgm:pt modelId="{C1418B9E-B98B-410F-BD38-5B6E7BFB813B}">
      <dgm:prSet phldrT="[Tekst]" custT="1"/>
      <dgm:spPr/>
      <dgm:t>
        <a:bodyPr/>
        <a:lstStyle/>
        <a:p>
          <a:r>
            <a:rPr lang="hr-HR" sz="1400" dirty="0"/>
            <a:t>Od 3 do 12 mjeseci </a:t>
          </a:r>
        </a:p>
      </dgm:t>
    </dgm:pt>
    <dgm:pt modelId="{7360AF02-7190-46A7-B926-510FC87DF999}" type="parTrans" cxnId="{F3DAE3F9-779D-40D0-ACD7-AA2EDC79CD95}">
      <dgm:prSet/>
      <dgm:spPr/>
      <dgm:t>
        <a:bodyPr/>
        <a:lstStyle/>
        <a:p>
          <a:endParaRPr lang="hr-HR"/>
        </a:p>
      </dgm:t>
    </dgm:pt>
    <dgm:pt modelId="{7DA1336E-F15D-4653-8B9D-4095FF371FE2}" type="sibTrans" cxnId="{F3DAE3F9-779D-40D0-ACD7-AA2EDC79CD95}">
      <dgm:prSet/>
      <dgm:spPr/>
      <dgm:t>
        <a:bodyPr/>
        <a:lstStyle/>
        <a:p>
          <a:endParaRPr lang="hr-HR"/>
        </a:p>
      </dgm:t>
    </dgm:pt>
    <dgm:pt modelId="{5FD5E4E1-0AC8-49CF-9479-C57C63BF3A56}">
      <dgm:prSet phldrT="[Tekst]" custT="1"/>
      <dgm:spPr/>
      <dgm:t>
        <a:bodyPr/>
        <a:lstStyle/>
        <a:p>
          <a:r>
            <a:rPr lang="hr-HR" sz="1600" dirty="0"/>
            <a:t>Financijska potpora ovisno o državi u kojoj je ostvarena mobilnost</a:t>
          </a:r>
        </a:p>
      </dgm:t>
    </dgm:pt>
    <dgm:pt modelId="{6E3380E4-C50C-4A7A-888A-CD6B649ACE16}" type="parTrans" cxnId="{383D8329-3FE7-4356-92E4-5DA9F460E626}">
      <dgm:prSet/>
      <dgm:spPr/>
      <dgm:t>
        <a:bodyPr/>
        <a:lstStyle/>
        <a:p>
          <a:endParaRPr lang="hr-HR"/>
        </a:p>
      </dgm:t>
    </dgm:pt>
    <dgm:pt modelId="{99280042-A577-4BD8-BF94-0A62443B3CA0}" type="sibTrans" cxnId="{383D8329-3FE7-4356-92E4-5DA9F460E626}">
      <dgm:prSet/>
      <dgm:spPr/>
      <dgm:t>
        <a:bodyPr/>
        <a:lstStyle/>
        <a:p>
          <a:endParaRPr lang="hr-HR"/>
        </a:p>
      </dgm:t>
    </dgm:pt>
    <dgm:pt modelId="{80706D2A-8D79-468E-9993-E50BB08898B5}">
      <dgm:prSet phldrT="[Tekst]" custT="1"/>
      <dgm:spPr/>
      <dgm:t>
        <a:bodyPr/>
        <a:lstStyle/>
        <a:p>
          <a:r>
            <a:rPr lang="hr-HR" sz="2000" dirty="0"/>
            <a:t>Stručna praksa</a:t>
          </a:r>
        </a:p>
        <a:p>
          <a:r>
            <a:rPr lang="hr-HR" sz="2000" dirty="0"/>
            <a:t>SMP</a:t>
          </a:r>
        </a:p>
      </dgm:t>
    </dgm:pt>
    <dgm:pt modelId="{81CAED48-06FA-4BD9-8069-DD542E1A8F71}" type="parTrans" cxnId="{703A46BD-6669-49B7-8B01-8E1090CE46A3}">
      <dgm:prSet/>
      <dgm:spPr/>
      <dgm:t>
        <a:bodyPr/>
        <a:lstStyle/>
        <a:p>
          <a:endParaRPr lang="hr-HR"/>
        </a:p>
      </dgm:t>
    </dgm:pt>
    <dgm:pt modelId="{B95615FC-89AC-448F-AF8A-E94433F2BF4A}" type="sibTrans" cxnId="{703A46BD-6669-49B7-8B01-8E1090CE46A3}">
      <dgm:prSet/>
      <dgm:spPr/>
      <dgm:t>
        <a:bodyPr/>
        <a:lstStyle/>
        <a:p>
          <a:endParaRPr lang="hr-HR"/>
        </a:p>
      </dgm:t>
    </dgm:pt>
    <dgm:pt modelId="{0230AFDB-5128-4115-9CBA-D48DAFBAB893}">
      <dgm:prSet phldrT="[Tekst]" custT="1"/>
      <dgm:spPr/>
      <dgm:t>
        <a:bodyPr/>
        <a:lstStyle/>
        <a:p>
          <a:r>
            <a:rPr lang="hr-HR" sz="1600" dirty="0"/>
            <a:t>Od 2 do 12 mjeseci</a:t>
          </a:r>
        </a:p>
      </dgm:t>
    </dgm:pt>
    <dgm:pt modelId="{70968E84-7F66-4F33-AC4E-DE6411194032}" type="parTrans" cxnId="{023A2947-3F3C-4BF5-BE6C-884205D987A0}">
      <dgm:prSet/>
      <dgm:spPr/>
      <dgm:t>
        <a:bodyPr/>
        <a:lstStyle/>
        <a:p>
          <a:endParaRPr lang="hr-HR"/>
        </a:p>
      </dgm:t>
    </dgm:pt>
    <dgm:pt modelId="{5C077CCC-725D-4CAE-9C56-F55BF4516608}" type="sibTrans" cxnId="{023A2947-3F3C-4BF5-BE6C-884205D987A0}">
      <dgm:prSet/>
      <dgm:spPr/>
      <dgm:t>
        <a:bodyPr/>
        <a:lstStyle/>
        <a:p>
          <a:endParaRPr lang="hr-HR"/>
        </a:p>
      </dgm:t>
    </dgm:pt>
    <dgm:pt modelId="{B903AB04-C164-4875-B8A0-A7F185B5F907}">
      <dgm:prSet phldrT="[Tekst]"/>
      <dgm:spPr/>
      <dgm:t>
        <a:bodyPr/>
        <a:lstStyle/>
        <a:p>
          <a:r>
            <a:rPr lang="hr-HR" dirty="0"/>
            <a:t>Financijska potpora ovisno o državi u kojoj je ostvarena mobilnost</a:t>
          </a:r>
        </a:p>
        <a:p>
          <a:r>
            <a:rPr lang="hr-HR" dirty="0"/>
            <a:t>+</a:t>
          </a:r>
        </a:p>
        <a:p>
          <a:r>
            <a:rPr lang="hr-HR" dirty="0"/>
            <a:t>Sufinanciranje </a:t>
          </a:r>
        </a:p>
      </dgm:t>
    </dgm:pt>
    <dgm:pt modelId="{223D6EF6-C185-4482-AD3E-06C222A9C179}" type="parTrans" cxnId="{C609A6F4-EB58-48B5-A2CF-D29D55B9ADF5}">
      <dgm:prSet/>
      <dgm:spPr/>
      <dgm:t>
        <a:bodyPr/>
        <a:lstStyle/>
        <a:p>
          <a:endParaRPr lang="hr-HR"/>
        </a:p>
      </dgm:t>
    </dgm:pt>
    <dgm:pt modelId="{FB6DE433-298B-4260-AD32-7772DDACF427}" type="sibTrans" cxnId="{C609A6F4-EB58-48B5-A2CF-D29D55B9ADF5}">
      <dgm:prSet/>
      <dgm:spPr/>
      <dgm:t>
        <a:bodyPr/>
        <a:lstStyle/>
        <a:p>
          <a:endParaRPr lang="hr-HR"/>
        </a:p>
      </dgm:t>
    </dgm:pt>
    <dgm:pt modelId="{9D548078-CD9A-414F-8648-639624341D53}">
      <dgm:prSet/>
      <dgm:spPr/>
      <dgm:t>
        <a:bodyPr/>
        <a:lstStyle/>
        <a:p>
          <a:r>
            <a:rPr lang="hr-HR" dirty="0"/>
            <a:t>Iznos potpore ovisno o točnom broju DANA provedenih na mobilnosti</a:t>
          </a:r>
        </a:p>
      </dgm:t>
    </dgm:pt>
    <dgm:pt modelId="{4455E982-6381-40BA-AFD9-D7B1EA6831C4}" type="parTrans" cxnId="{CF5EC2C1-8AA1-4B0E-AB52-75AE3C6598ED}">
      <dgm:prSet/>
      <dgm:spPr/>
      <dgm:t>
        <a:bodyPr/>
        <a:lstStyle/>
        <a:p>
          <a:endParaRPr lang="hr-HR"/>
        </a:p>
      </dgm:t>
    </dgm:pt>
    <dgm:pt modelId="{1CC92428-174E-486B-8458-D127C9786FDE}" type="sibTrans" cxnId="{CF5EC2C1-8AA1-4B0E-AB52-75AE3C6598ED}">
      <dgm:prSet/>
      <dgm:spPr/>
      <dgm:t>
        <a:bodyPr/>
        <a:lstStyle/>
        <a:p>
          <a:endParaRPr lang="hr-HR"/>
        </a:p>
      </dgm:t>
    </dgm:pt>
    <dgm:pt modelId="{A4BA4755-88F0-4B5B-8E21-1A563C42A054}" type="pres">
      <dgm:prSet presAssocID="{4487D3CE-E11D-4996-8088-27C566831E3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B8AB42D9-23A5-4AC1-8478-596B28DE3E01}" type="pres">
      <dgm:prSet presAssocID="{2577A697-9C27-41BE-942A-5C086CB4ECEC}" presName="root" presStyleCnt="0"/>
      <dgm:spPr/>
    </dgm:pt>
    <dgm:pt modelId="{8326231C-6CA9-4C69-8F4F-C3887C11448B}" type="pres">
      <dgm:prSet presAssocID="{2577A697-9C27-41BE-942A-5C086CB4ECEC}" presName="rootComposite" presStyleCnt="0"/>
      <dgm:spPr/>
    </dgm:pt>
    <dgm:pt modelId="{DDA109F3-2DBF-4DC9-AA28-8696F7157F37}" type="pres">
      <dgm:prSet presAssocID="{2577A697-9C27-41BE-942A-5C086CB4ECEC}" presName="rootText" presStyleLbl="node1" presStyleIdx="0" presStyleCnt="2"/>
      <dgm:spPr/>
      <dgm:t>
        <a:bodyPr/>
        <a:lstStyle/>
        <a:p>
          <a:endParaRPr lang="hr-HR"/>
        </a:p>
      </dgm:t>
    </dgm:pt>
    <dgm:pt modelId="{743F442A-4D7E-4A9D-BD0C-2AE0C5BDA4EE}" type="pres">
      <dgm:prSet presAssocID="{2577A697-9C27-41BE-942A-5C086CB4ECEC}" presName="rootConnector" presStyleLbl="node1" presStyleIdx="0" presStyleCnt="2"/>
      <dgm:spPr/>
      <dgm:t>
        <a:bodyPr/>
        <a:lstStyle/>
        <a:p>
          <a:endParaRPr lang="hr-HR"/>
        </a:p>
      </dgm:t>
    </dgm:pt>
    <dgm:pt modelId="{30C7AD98-F6A3-4069-88CE-0F2BD83D3E34}" type="pres">
      <dgm:prSet presAssocID="{2577A697-9C27-41BE-942A-5C086CB4ECEC}" presName="childShape" presStyleCnt="0"/>
      <dgm:spPr/>
    </dgm:pt>
    <dgm:pt modelId="{D930EBEB-0742-4857-8B94-B930107ACCFF}" type="pres">
      <dgm:prSet presAssocID="{7360AF02-7190-46A7-B926-510FC87DF999}" presName="Name13" presStyleLbl="parChTrans1D2" presStyleIdx="0" presStyleCnt="5"/>
      <dgm:spPr/>
      <dgm:t>
        <a:bodyPr/>
        <a:lstStyle/>
        <a:p>
          <a:endParaRPr lang="hr-HR"/>
        </a:p>
      </dgm:t>
    </dgm:pt>
    <dgm:pt modelId="{8A263AFF-37ED-419A-AAED-55184375369C}" type="pres">
      <dgm:prSet presAssocID="{C1418B9E-B98B-410F-BD38-5B6E7BFB813B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D5C81E-8C08-49E1-AE55-7D550549A33D}" type="pres">
      <dgm:prSet presAssocID="{6E3380E4-C50C-4A7A-888A-CD6B649ACE16}" presName="Name13" presStyleLbl="parChTrans1D2" presStyleIdx="1" presStyleCnt="5"/>
      <dgm:spPr/>
      <dgm:t>
        <a:bodyPr/>
        <a:lstStyle/>
        <a:p>
          <a:endParaRPr lang="hr-HR"/>
        </a:p>
      </dgm:t>
    </dgm:pt>
    <dgm:pt modelId="{F015A6D7-4458-42F7-8A4A-20ACB8BB391C}" type="pres">
      <dgm:prSet presAssocID="{5FD5E4E1-0AC8-49CF-9479-C57C63BF3A5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48046A-E973-427F-8D0E-3D507DCAA020}" type="pres">
      <dgm:prSet presAssocID="{4455E982-6381-40BA-AFD9-D7B1EA6831C4}" presName="Name13" presStyleLbl="parChTrans1D2" presStyleIdx="2" presStyleCnt="5"/>
      <dgm:spPr/>
      <dgm:t>
        <a:bodyPr/>
        <a:lstStyle/>
        <a:p>
          <a:endParaRPr lang="hr-HR"/>
        </a:p>
      </dgm:t>
    </dgm:pt>
    <dgm:pt modelId="{CA1B2DC1-34B2-4A25-AA33-72179E064596}" type="pres">
      <dgm:prSet presAssocID="{9D548078-CD9A-414F-8648-639624341D53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94D6B9-654A-4D15-9120-58FE0283F637}" type="pres">
      <dgm:prSet presAssocID="{80706D2A-8D79-468E-9993-E50BB08898B5}" presName="root" presStyleCnt="0"/>
      <dgm:spPr/>
    </dgm:pt>
    <dgm:pt modelId="{84B5462E-03F3-4E5F-9258-E72E4BF44268}" type="pres">
      <dgm:prSet presAssocID="{80706D2A-8D79-468E-9993-E50BB08898B5}" presName="rootComposite" presStyleCnt="0"/>
      <dgm:spPr/>
    </dgm:pt>
    <dgm:pt modelId="{C2D364A7-8813-43F5-9850-02330E3E25BF}" type="pres">
      <dgm:prSet presAssocID="{80706D2A-8D79-468E-9993-E50BB08898B5}" presName="rootText" presStyleLbl="node1" presStyleIdx="1" presStyleCnt="2"/>
      <dgm:spPr/>
      <dgm:t>
        <a:bodyPr/>
        <a:lstStyle/>
        <a:p>
          <a:endParaRPr lang="hr-HR"/>
        </a:p>
      </dgm:t>
    </dgm:pt>
    <dgm:pt modelId="{5149E05C-451E-4E7E-BBB5-78695164E531}" type="pres">
      <dgm:prSet presAssocID="{80706D2A-8D79-468E-9993-E50BB08898B5}" presName="rootConnector" presStyleLbl="node1" presStyleIdx="1" presStyleCnt="2"/>
      <dgm:spPr/>
      <dgm:t>
        <a:bodyPr/>
        <a:lstStyle/>
        <a:p>
          <a:endParaRPr lang="hr-HR"/>
        </a:p>
      </dgm:t>
    </dgm:pt>
    <dgm:pt modelId="{FD107C3B-4A86-45CE-B2A5-31BB3867A871}" type="pres">
      <dgm:prSet presAssocID="{80706D2A-8D79-468E-9993-E50BB08898B5}" presName="childShape" presStyleCnt="0"/>
      <dgm:spPr/>
    </dgm:pt>
    <dgm:pt modelId="{EC1EADE4-63D6-4B49-9059-877D57ACF073}" type="pres">
      <dgm:prSet presAssocID="{70968E84-7F66-4F33-AC4E-DE6411194032}" presName="Name13" presStyleLbl="parChTrans1D2" presStyleIdx="3" presStyleCnt="5"/>
      <dgm:spPr/>
      <dgm:t>
        <a:bodyPr/>
        <a:lstStyle/>
        <a:p>
          <a:endParaRPr lang="hr-HR"/>
        </a:p>
      </dgm:t>
    </dgm:pt>
    <dgm:pt modelId="{8B058CB1-13AF-40E6-B5CE-FD79B073012A}" type="pres">
      <dgm:prSet presAssocID="{0230AFDB-5128-4115-9CBA-D48DAFBAB89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39EF53-101E-45C4-BB5B-14BB97EA82C8}" type="pres">
      <dgm:prSet presAssocID="{223D6EF6-C185-4482-AD3E-06C222A9C179}" presName="Name13" presStyleLbl="parChTrans1D2" presStyleIdx="4" presStyleCnt="5"/>
      <dgm:spPr/>
      <dgm:t>
        <a:bodyPr/>
        <a:lstStyle/>
        <a:p>
          <a:endParaRPr lang="hr-HR"/>
        </a:p>
      </dgm:t>
    </dgm:pt>
    <dgm:pt modelId="{4361C71D-18B9-444E-84F6-231E6C6E9BD9}" type="pres">
      <dgm:prSet presAssocID="{B903AB04-C164-4875-B8A0-A7F185B5F907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3A46BD-6669-49B7-8B01-8E1090CE46A3}" srcId="{4487D3CE-E11D-4996-8088-27C566831E3D}" destId="{80706D2A-8D79-468E-9993-E50BB08898B5}" srcOrd="1" destOrd="0" parTransId="{81CAED48-06FA-4BD9-8069-DD542E1A8F71}" sibTransId="{B95615FC-89AC-448F-AF8A-E94433F2BF4A}"/>
    <dgm:cxn modelId="{C609A6F4-EB58-48B5-A2CF-D29D55B9ADF5}" srcId="{80706D2A-8D79-468E-9993-E50BB08898B5}" destId="{B903AB04-C164-4875-B8A0-A7F185B5F907}" srcOrd="1" destOrd="0" parTransId="{223D6EF6-C185-4482-AD3E-06C222A9C179}" sibTransId="{FB6DE433-298B-4260-AD32-7772DDACF427}"/>
    <dgm:cxn modelId="{455F6719-7F06-44DF-A87E-BA478A5D73F4}" type="presOf" srcId="{2577A697-9C27-41BE-942A-5C086CB4ECEC}" destId="{743F442A-4D7E-4A9D-BD0C-2AE0C5BDA4EE}" srcOrd="1" destOrd="0" presId="urn:microsoft.com/office/officeart/2005/8/layout/hierarchy3"/>
    <dgm:cxn modelId="{2E2C0416-8AAB-4E56-BA59-560E16AEF07D}" srcId="{4487D3CE-E11D-4996-8088-27C566831E3D}" destId="{2577A697-9C27-41BE-942A-5C086CB4ECEC}" srcOrd="0" destOrd="0" parTransId="{56BF26A5-CB06-41C4-8B31-FCBA9009F3A9}" sibTransId="{D90A4987-8C24-44A7-A943-6D1E19515F78}"/>
    <dgm:cxn modelId="{1812270F-7E02-4F88-9AA0-501299CAD3E9}" type="presOf" srcId="{6E3380E4-C50C-4A7A-888A-CD6B649ACE16}" destId="{BDD5C81E-8C08-49E1-AE55-7D550549A33D}" srcOrd="0" destOrd="0" presId="urn:microsoft.com/office/officeart/2005/8/layout/hierarchy3"/>
    <dgm:cxn modelId="{F280EBC6-9477-4983-8148-4D27C7AB6999}" type="presOf" srcId="{80706D2A-8D79-468E-9993-E50BB08898B5}" destId="{C2D364A7-8813-43F5-9850-02330E3E25BF}" srcOrd="0" destOrd="0" presId="urn:microsoft.com/office/officeart/2005/8/layout/hierarchy3"/>
    <dgm:cxn modelId="{D90F2BA2-17BB-46E5-820C-E421BE18CFEE}" type="presOf" srcId="{9D548078-CD9A-414F-8648-639624341D53}" destId="{CA1B2DC1-34B2-4A25-AA33-72179E064596}" srcOrd="0" destOrd="0" presId="urn:microsoft.com/office/officeart/2005/8/layout/hierarchy3"/>
    <dgm:cxn modelId="{383D8329-3FE7-4356-92E4-5DA9F460E626}" srcId="{2577A697-9C27-41BE-942A-5C086CB4ECEC}" destId="{5FD5E4E1-0AC8-49CF-9479-C57C63BF3A56}" srcOrd="1" destOrd="0" parTransId="{6E3380E4-C50C-4A7A-888A-CD6B649ACE16}" sibTransId="{99280042-A577-4BD8-BF94-0A62443B3CA0}"/>
    <dgm:cxn modelId="{A0ED3E46-3506-482B-83F4-4A13F8313969}" type="presOf" srcId="{80706D2A-8D79-468E-9993-E50BB08898B5}" destId="{5149E05C-451E-4E7E-BBB5-78695164E531}" srcOrd="1" destOrd="0" presId="urn:microsoft.com/office/officeart/2005/8/layout/hierarchy3"/>
    <dgm:cxn modelId="{07D4C0EA-5EEA-40D5-BBA4-8B8E928C095E}" type="presOf" srcId="{B903AB04-C164-4875-B8A0-A7F185B5F907}" destId="{4361C71D-18B9-444E-84F6-231E6C6E9BD9}" srcOrd="0" destOrd="0" presId="urn:microsoft.com/office/officeart/2005/8/layout/hierarchy3"/>
    <dgm:cxn modelId="{6BF0158F-7044-4FB2-ABE5-066B169C230B}" type="presOf" srcId="{70968E84-7F66-4F33-AC4E-DE6411194032}" destId="{EC1EADE4-63D6-4B49-9059-877D57ACF073}" srcOrd="0" destOrd="0" presId="urn:microsoft.com/office/officeart/2005/8/layout/hierarchy3"/>
    <dgm:cxn modelId="{CF5EC2C1-8AA1-4B0E-AB52-75AE3C6598ED}" srcId="{2577A697-9C27-41BE-942A-5C086CB4ECEC}" destId="{9D548078-CD9A-414F-8648-639624341D53}" srcOrd="2" destOrd="0" parTransId="{4455E982-6381-40BA-AFD9-D7B1EA6831C4}" sibTransId="{1CC92428-174E-486B-8458-D127C9786FDE}"/>
    <dgm:cxn modelId="{7178EBB9-8CED-47E1-90AA-BFCD73A25C17}" type="presOf" srcId="{2577A697-9C27-41BE-942A-5C086CB4ECEC}" destId="{DDA109F3-2DBF-4DC9-AA28-8696F7157F37}" srcOrd="0" destOrd="0" presId="urn:microsoft.com/office/officeart/2005/8/layout/hierarchy3"/>
    <dgm:cxn modelId="{8C6F1070-E5CE-4085-91A2-503B50B2EE52}" type="presOf" srcId="{0230AFDB-5128-4115-9CBA-D48DAFBAB893}" destId="{8B058CB1-13AF-40E6-B5CE-FD79B073012A}" srcOrd="0" destOrd="0" presId="urn:microsoft.com/office/officeart/2005/8/layout/hierarchy3"/>
    <dgm:cxn modelId="{EF01568E-263A-4E9E-98B1-20EECFEA22D2}" type="presOf" srcId="{7360AF02-7190-46A7-B926-510FC87DF999}" destId="{D930EBEB-0742-4857-8B94-B930107ACCFF}" srcOrd="0" destOrd="0" presId="urn:microsoft.com/office/officeart/2005/8/layout/hierarchy3"/>
    <dgm:cxn modelId="{FA6DCAE3-9132-43F5-ADBE-2EE7FFAF4D69}" type="presOf" srcId="{4455E982-6381-40BA-AFD9-D7B1EA6831C4}" destId="{D548046A-E973-427F-8D0E-3D507DCAA020}" srcOrd="0" destOrd="0" presId="urn:microsoft.com/office/officeart/2005/8/layout/hierarchy3"/>
    <dgm:cxn modelId="{8A60C02B-ABF9-47FA-A6BB-EB2D9A9D8067}" type="presOf" srcId="{C1418B9E-B98B-410F-BD38-5B6E7BFB813B}" destId="{8A263AFF-37ED-419A-AAED-55184375369C}" srcOrd="0" destOrd="0" presId="urn:microsoft.com/office/officeart/2005/8/layout/hierarchy3"/>
    <dgm:cxn modelId="{F3DAE3F9-779D-40D0-ACD7-AA2EDC79CD95}" srcId="{2577A697-9C27-41BE-942A-5C086CB4ECEC}" destId="{C1418B9E-B98B-410F-BD38-5B6E7BFB813B}" srcOrd="0" destOrd="0" parTransId="{7360AF02-7190-46A7-B926-510FC87DF999}" sibTransId="{7DA1336E-F15D-4653-8B9D-4095FF371FE2}"/>
    <dgm:cxn modelId="{F2A7FCF7-D3BF-4925-8196-E116FE1F3E7A}" type="presOf" srcId="{223D6EF6-C185-4482-AD3E-06C222A9C179}" destId="{5639EF53-101E-45C4-BB5B-14BB97EA82C8}" srcOrd="0" destOrd="0" presId="urn:microsoft.com/office/officeart/2005/8/layout/hierarchy3"/>
    <dgm:cxn modelId="{7DA5BFDF-204E-486D-8723-2733EEDF8CC0}" type="presOf" srcId="{4487D3CE-E11D-4996-8088-27C566831E3D}" destId="{A4BA4755-88F0-4B5B-8E21-1A563C42A054}" srcOrd="0" destOrd="0" presId="urn:microsoft.com/office/officeart/2005/8/layout/hierarchy3"/>
    <dgm:cxn modelId="{930D5E5F-9EB2-4333-BF07-B0F99D2CF85C}" type="presOf" srcId="{5FD5E4E1-0AC8-49CF-9479-C57C63BF3A56}" destId="{F015A6D7-4458-42F7-8A4A-20ACB8BB391C}" srcOrd="0" destOrd="0" presId="urn:microsoft.com/office/officeart/2005/8/layout/hierarchy3"/>
    <dgm:cxn modelId="{023A2947-3F3C-4BF5-BE6C-884205D987A0}" srcId="{80706D2A-8D79-468E-9993-E50BB08898B5}" destId="{0230AFDB-5128-4115-9CBA-D48DAFBAB893}" srcOrd="0" destOrd="0" parTransId="{70968E84-7F66-4F33-AC4E-DE6411194032}" sibTransId="{5C077CCC-725D-4CAE-9C56-F55BF4516608}"/>
    <dgm:cxn modelId="{248C2A77-D583-43D3-A7B0-91F8C9E0EBC6}" type="presParOf" srcId="{A4BA4755-88F0-4B5B-8E21-1A563C42A054}" destId="{B8AB42D9-23A5-4AC1-8478-596B28DE3E01}" srcOrd="0" destOrd="0" presId="urn:microsoft.com/office/officeart/2005/8/layout/hierarchy3"/>
    <dgm:cxn modelId="{76FF94B2-B983-4DA5-9604-911344149987}" type="presParOf" srcId="{B8AB42D9-23A5-4AC1-8478-596B28DE3E01}" destId="{8326231C-6CA9-4C69-8F4F-C3887C11448B}" srcOrd="0" destOrd="0" presId="urn:microsoft.com/office/officeart/2005/8/layout/hierarchy3"/>
    <dgm:cxn modelId="{ADED444D-432C-4525-9107-655FA9C82B09}" type="presParOf" srcId="{8326231C-6CA9-4C69-8F4F-C3887C11448B}" destId="{DDA109F3-2DBF-4DC9-AA28-8696F7157F37}" srcOrd="0" destOrd="0" presId="urn:microsoft.com/office/officeart/2005/8/layout/hierarchy3"/>
    <dgm:cxn modelId="{766DB6A6-7131-4A37-86FA-97DED63174FD}" type="presParOf" srcId="{8326231C-6CA9-4C69-8F4F-C3887C11448B}" destId="{743F442A-4D7E-4A9D-BD0C-2AE0C5BDA4EE}" srcOrd="1" destOrd="0" presId="urn:microsoft.com/office/officeart/2005/8/layout/hierarchy3"/>
    <dgm:cxn modelId="{D6F5E9AB-8876-4E0E-A8AD-AEE7A93C8DFE}" type="presParOf" srcId="{B8AB42D9-23A5-4AC1-8478-596B28DE3E01}" destId="{30C7AD98-F6A3-4069-88CE-0F2BD83D3E34}" srcOrd="1" destOrd="0" presId="urn:microsoft.com/office/officeart/2005/8/layout/hierarchy3"/>
    <dgm:cxn modelId="{8309D849-0209-4B34-9700-CAA76F338077}" type="presParOf" srcId="{30C7AD98-F6A3-4069-88CE-0F2BD83D3E34}" destId="{D930EBEB-0742-4857-8B94-B930107ACCFF}" srcOrd="0" destOrd="0" presId="urn:microsoft.com/office/officeart/2005/8/layout/hierarchy3"/>
    <dgm:cxn modelId="{D6680DEB-16B6-46C0-A392-2E35E4B27E13}" type="presParOf" srcId="{30C7AD98-F6A3-4069-88CE-0F2BD83D3E34}" destId="{8A263AFF-37ED-419A-AAED-55184375369C}" srcOrd="1" destOrd="0" presId="urn:microsoft.com/office/officeart/2005/8/layout/hierarchy3"/>
    <dgm:cxn modelId="{B10996B5-AEA6-414D-BDEF-29D7238DB468}" type="presParOf" srcId="{30C7AD98-F6A3-4069-88CE-0F2BD83D3E34}" destId="{BDD5C81E-8C08-49E1-AE55-7D550549A33D}" srcOrd="2" destOrd="0" presId="urn:microsoft.com/office/officeart/2005/8/layout/hierarchy3"/>
    <dgm:cxn modelId="{500FED47-0F01-4B1E-B836-0A36EBDAB9CF}" type="presParOf" srcId="{30C7AD98-F6A3-4069-88CE-0F2BD83D3E34}" destId="{F015A6D7-4458-42F7-8A4A-20ACB8BB391C}" srcOrd="3" destOrd="0" presId="urn:microsoft.com/office/officeart/2005/8/layout/hierarchy3"/>
    <dgm:cxn modelId="{80F1D871-9975-4BDC-876C-881A58481483}" type="presParOf" srcId="{30C7AD98-F6A3-4069-88CE-0F2BD83D3E34}" destId="{D548046A-E973-427F-8D0E-3D507DCAA020}" srcOrd="4" destOrd="0" presId="urn:microsoft.com/office/officeart/2005/8/layout/hierarchy3"/>
    <dgm:cxn modelId="{A23D004B-3C0D-4F38-AF30-2BA4EB4D502C}" type="presParOf" srcId="{30C7AD98-F6A3-4069-88CE-0F2BD83D3E34}" destId="{CA1B2DC1-34B2-4A25-AA33-72179E064596}" srcOrd="5" destOrd="0" presId="urn:microsoft.com/office/officeart/2005/8/layout/hierarchy3"/>
    <dgm:cxn modelId="{DE17AE22-99DA-42E4-BD30-4E81C0063972}" type="presParOf" srcId="{A4BA4755-88F0-4B5B-8E21-1A563C42A054}" destId="{CD94D6B9-654A-4D15-9120-58FE0283F637}" srcOrd="1" destOrd="0" presId="urn:microsoft.com/office/officeart/2005/8/layout/hierarchy3"/>
    <dgm:cxn modelId="{F91D8C08-4C83-434C-B1C1-5BF37A7E4AD9}" type="presParOf" srcId="{CD94D6B9-654A-4D15-9120-58FE0283F637}" destId="{84B5462E-03F3-4E5F-9258-E72E4BF44268}" srcOrd="0" destOrd="0" presId="urn:microsoft.com/office/officeart/2005/8/layout/hierarchy3"/>
    <dgm:cxn modelId="{4F4B262C-D359-45A4-BD01-09FDF7E10DE6}" type="presParOf" srcId="{84B5462E-03F3-4E5F-9258-E72E4BF44268}" destId="{C2D364A7-8813-43F5-9850-02330E3E25BF}" srcOrd="0" destOrd="0" presId="urn:microsoft.com/office/officeart/2005/8/layout/hierarchy3"/>
    <dgm:cxn modelId="{5E5244CC-FD17-43E1-96E8-87E6089DA59F}" type="presParOf" srcId="{84B5462E-03F3-4E5F-9258-E72E4BF44268}" destId="{5149E05C-451E-4E7E-BBB5-78695164E531}" srcOrd="1" destOrd="0" presId="urn:microsoft.com/office/officeart/2005/8/layout/hierarchy3"/>
    <dgm:cxn modelId="{C3E8B2F0-FE62-4F79-8FB7-4B333C3D9123}" type="presParOf" srcId="{CD94D6B9-654A-4D15-9120-58FE0283F637}" destId="{FD107C3B-4A86-45CE-B2A5-31BB3867A871}" srcOrd="1" destOrd="0" presId="urn:microsoft.com/office/officeart/2005/8/layout/hierarchy3"/>
    <dgm:cxn modelId="{268F5713-57FB-4F18-8B4F-9517B72677E4}" type="presParOf" srcId="{FD107C3B-4A86-45CE-B2A5-31BB3867A871}" destId="{EC1EADE4-63D6-4B49-9059-877D57ACF073}" srcOrd="0" destOrd="0" presId="urn:microsoft.com/office/officeart/2005/8/layout/hierarchy3"/>
    <dgm:cxn modelId="{58160A85-C3B7-436C-8DD6-EE91BE99F549}" type="presParOf" srcId="{FD107C3B-4A86-45CE-B2A5-31BB3867A871}" destId="{8B058CB1-13AF-40E6-B5CE-FD79B073012A}" srcOrd="1" destOrd="0" presId="urn:microsoft.com/office/officeart/2005/8/layout/hierarchy3"/>
    <dgm:cxn modelId="{57E1A1AE-AC9F-4C64-9842-DE80D7DC9455}" type="presParOf" srcId="{FD107C3B-4A86-45CE-B2A5-31BB3867A871}" destId="{5639EF53-101E-45C4-BB5B-14BB97EA82C8}" srcOrd="2" destOrd="0" presId="urn:microsoft.com/office/officeart/2005/8/layout/hierarchy3"/>
    <dgm:cxn modelId="{85A1B80D-0741-493B-B153-798193FF372A}" type="presParOf" srcId="{FD107C3B-4A86-45CE-B2A5-31BB3867A871}" destId="{4361C71D-18B9-444E-84F6-231E6C6E9BD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8AF46-47CE-450E-B86A-5793D9B1BA61}" type="doc">
      <dgm:prSet loTypeId="urn:microsoft.com/office/officeart/2005/8/layout/cycle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5C5CD635-3BDA-4BC1-815E-BC6CFF830B83}">
      <dgm:prSet phldrT="[Tekst]"/>
      <dgm:spPr/>
      <dgm:t>
        <a:bodyPr/>
        <a:lstStyle/>
        <a:p>
          <a:r>
            <a:rPr lang="hr-HR">
              <a:solidFill>
                <a:schemeClr val="tx1"/>
              </a:solidFill>
            </a:rPr>
            <a:t>Odabir studenta na natječaju</a:t>
          </a:r>
          <a:endParaRPr lang="hr-HR" dirty="0">
            <a:solidFill>
              <a:schemeClr val="tx1"/>
            </a:solidFill>
          </a:endParaRPr>
        </a:p>
      </dgm:t>
    </dgm:pt>
    <dgm:pt modelId="{4A815D7E-D4CC-4410-AEEE-E3E7C8152B52}" type="parTrans" cxnId="{7A231832-70B0-46DC-A476-AD06C2F95F0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566EC54-B663-441C-BA9A-A61A44109ED8}" type="sibTrans" cxnId="{7A231832-70B0-46DC-A476-AD06C2F95F0A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A0B8690-BF51-4A61-97DB-DE3D160158E8}">
      <dgm:prSet phldrT="[Tekst]"/>
      <dgm:spPr/>
      <dgm:t>
        <a:bodyPr/>
        <a:lstStyle/>
        <a:p>
          <a:r>
            <a:rPr lang="hr-HR">
              <a:solidFill>
                <a:schemeClr val="tx1"/>
              </a:solidFill>
            </a:rPr>
            <a:t>Jezična procjena</a:t>
          </a:r>
          <a:endParaRPr lang="hr-HR" dirty="0">
            <a:solidFill>
              <a:schemeClr val="tx1"/>
            </a:solidFill>
          </a:endParaRPr>
        </a:p>
      </dgm:t>
    </dgm:pt>
    <dgm:pt modelId="{459D1CA8-F4A0-4F21-8CCA-B49DF05E8AEE}" type="parTrans" cxnId="{3092DAD3-9BC4-4FE6-82F5-7AFEB7A7E3F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A8A8D4F6-DFEC-4CBE-9EDD-036BD7FEE35D}" type="sibTrans" cxnId="{3092DAD3-9BC4-4FE6-82F5-7AFEB7A7E3F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99BBE9B2-AE21-484C-84B7-A2E9D20126E3}">
      <dgm:prSet phldrT="[Tekst]"/>
      <dgm:spPr/>
      <dgm:t>
        <a:bodyPr/>
        <a:lstStyle/>
        <a:p>
          <a:r>
            <a:rPr lang="hr-HR">
              <a:solidFill>
                <a:schemeClr val="tx1"/>
              </a:solidFill>
            </a:rPr>
            <a:t>Online jezični tečaj ili druga vrsta jezične pripreme</a:t>
          </a:r>
          <a:endParaRPr lang="hr-HR" dirty="0">
            <a:solidFill>
              <a:schemeClr val="tx1"/>
            </a:solidFill>
          </a:endParaRPr>
        </a:p>
      </dgm:t>
    </dgm:pt>
    <dgm:pt modelId="{F2D20C11-FD66-44AF-A524-90356D3B8884}" type="parTrans" cxnId="{804EE5C8-32A5-4ABC-9DB6-F025DD158225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A9B2B1E-D8FA-452F-9B74-238703F4323B}" type="sibTrans" cxnId="{804EE5C8-32A5-4ABC-9DB6-F025DD158225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1B0665F-C855-4C0C-B576-1A59E039ECCC}">
      <dgm:prSet phldrT="[Tekst]"/>
      <dgm:spPr/>
      <dgm:t>
        <a:bodyPr/>
        <a:lstStyle/>
        <a:p>
          <a:r>
            <a:rPr lang="hr-HR">
              <a:solidFill>
                <a:schemeClr val="tx1"/>
              </a:solidFill>
            </a:rPr>
            <a:t>Mogućnost korištenja alata prije / tijekom mobilnosti</a:t>
          </a:r>
          <a:endParaRPr lang="hr-HR" dirty="0">
            <a:solidFill>
              <a:schemeClr val="tx1"/>
            </a:solidFill>
          </a:endParaRPr>
        </a:p>
      </dgm:t>
    </dgm:pt>
    <dgm:pt modelId="{C87F0108-B4FC-4866-B05D-2A434321E50C}" type="parTrans" cxnId="{AE594167-BF69-44D0-84D9-8D272B7851D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0D70287-9509-46C1-9FD1-063091F574A3}" type="sibTrans" cxnId="{AE594167-BF69-44D0-84D9-8D272B7851D6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F297847-DA42-4A6E-BA22-E6685000DFAF}">
      <dgm:prSet phldrT="[Tekst]"/>
      <dgm:spPr/>
      <dgm:t>
        <a:bodyPr/>
        <a:lstStyle/>
        <a:p>
          <a:r>
            <a:rPr lang="hr-HR">
              <a:solidFill>
                <a:schemeClr val="tx1"/>
              </a:solidFill>
            </a:rPr>
            <a:t>Procjena napretka </a:t>
          </a:r>
          <a:endParaRPr lang="hr-HR" dirty="0">
            <a:solidFill>
              <a:schemeClr val="tx1"/>
            </a:solidFill>
          </a:endParaRPr>
        </a:p>
      </dgm:t>
    </dgm:pt>
    <dgm:pt modelId="{4E646EB6-26FD-4247-A325-04C9CA515DE4}" type="parTrans" cxnId="{E997C111-DEAC-4F0D-A4F9-01D612F79F8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66B91DC-1F95-4B2E-90D9-CCD95ED7F01B}" type="sibTrans" cxnId="{E997C111-DEAC-4F0D-A4F9-01D612F79F8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4BFB5E2-DBB7-4BB7-BAC4-7B037A5896E8}" type="pres">
      <dgm:prSet presAssocID="{C428AF46-47CE-450E-B86A-5793D9B1BA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3717283-1C4F-415C-BFFB-A0777B123ACE}" type="pres">
      <dgm:prSet presAssocID="{5C5CD635-3BDA-4BC1-815E-BC6CFF830B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3B97C8-F207-4312-B60E-34B8ABAF6F98}" type="pres">
      <dgm:prSet presAssocID="{5C5CD635-3BDA-4BC1-815E-BC6CFF830B83}" presName="spNode" presStyleCnt="0"/>
      <dgm:spPr/>
    </dgm:pt>
    <dgm:pt modelId="{1B81FA9A-EDA4-4B6C-9CBC-C6D8B8AFB3A6}" type="pres">
      <dgm:prSet presAssocID="{D566EC54-B663-441C-BA9A-A61A44109ED8}" presName="sibTrans" presStyleLbl="sibTrans1D1" presStyleIdx="0" presStyleCnt="5"/>
      <dgm:spPr/>
      <dgm:t>
        <a:bodyPr/>
        <a:lstStyle/>
        <a:p>
          <a:endParaRPr lang="hr-HR"/>
        </a:p>
      </dgm:t>
    </dgm:pt>
    <dgm:pt modelId="{B7007E1F-0A0E-46D7-88B6-EAF8726BC9A5}" type="pres">
      <dgm:prSet presAssocID="{8A0B8690-BF51-4A61-97DB-DE3D160158E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BAA2C5-2959-4524-9EEE-17829144CAA2}" type="pres">
      <dgm:prSet presAssocID="{8A0B8690-BF51-4A61-97DB-DE3D160158E8}" presName="spNode" presStyleCnt="0"/>
      <dgm:spPr/>
    </dgm:pt>
    <dgm:pt modelId="{24485385-08DF-4F67-A069-2E30B3C38688}" type="pres">
      <dgm:prSet presAssocID="{A8A8D4F6-DFEC-4CBE-9EDD-036BD7FEE35D}" presName="sibTrans" presStyleLbl="sibTrans1D1" presStyleIdx="1" presStyleCnt="5"/>
      <dgm:spPr/>
      <dgm:t>
        <a:bodyPr/>
        <a:lstStyle/>
        <a:p>
          <a:endParaRPr lang="hr-HR"/>
        </a:p>
      </dgm:t>
    </dgm:pt>
    <dgm:pt modelId="{14DB10FC-1C81-4DDC-BFF3-83F91B1B005C}" type="pres">
      <dgm:prSet presAssocID="{99BBE9B2-AE21-484C-84B7-A2E9D20126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8AC396-4434-41F1-8F5A-61B3FC0E5462}" type="pres">
      <dgm:prSet presAssocID="{99BBE9B2-AE21-484C-84B7-A2E9D20126E3}" presName="spNode" presStyleCnt="0"/>
      <dgm:spPr/>
    </dgm:pt>
    <dgm:pt modelId="{E50441DA-5287-4B17-8E69-2C3599BDA3BA}" type="pres">
      <dgm:prSet presAssocID="{7A9B2B1E-D8FA-452F-9B74-238703F4323B}" presName="sibTrans" presStyleLbl="sibTrans1D1" presStyleIdx="2" presStyleCnt="5"/>
      <dgm:spPr/>
      <dgm:t>
        <a:bodyPr/>
        <a:lstStyle/>
        <a:p>
          <a:endParaRPr lang="hr-HR"/>
        </a:p>
      </dgm:t>
    </dgm:pt>
    <dgm:pt modelId="{E384B9A3-FBC1-4BE9-A768-23339CC2A74C}" type="pres">
      <dgm:prSet presAssocID="{11B0665F-C855-4C0C-B576-1A59E039EC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378173-0309-4B5A-927C-32C68D9E296B}" type="pres">
      <dgm:prSet presAssocID="{11B0665F-C855-4C0C-B576-1A59E039ECCC}" presName="spNode" presStyleCnt="0"/>
      <dgm:spPr/>
    </dgm:pt>
    <dgm:pt modelId="{467DE9B9-A8A3-439D-AC6F-498790768978}" type="pres">
      <dgm:prSet presAssocID="{80D70287-9509-46C1-9FD1-063091F574A3}" presName="sibTrans" presStyleLbl="sibTrans1D1" presStyleIdx="3" presStyleCnt="5"/>
      <dgm:spPr/>
      <dgm:t>
        <a:bodyPr/>
        <a:lstStyle/>
        <a:p>
          <a:endParaRPr lang="hr-HR"/>
        </a:p>
      </dgm:t>
    </dgm:pt>
    <dgm:pt modelId="{55C53156-E1CD-472E-B5F9-84BF4FDB36B1}" type="pres">
      <dgm:prSet presAssocID="{FF297847-DA42-4A6E-BA22-E6685000DF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119527-481F-4469-A26A-C49778CBF319}" type="pres">
      <dgm:prSet presAssocID="{FF297847-DA42-4A6E-BA22-E6685000DFAF}" presName="spNode" presStyleCnt="0"/>
      <dgm:spPr/>
    </dgm:pt>
    <dgm:pt modelId="{62B2A039-AF04-4370-A3EB-99FA38141757}" type="pres">
      <dgm:prSet presAssocID="{066B91DC-1F95-4B2E-90D9-CCD95ED7F01B}" presName="sibTrans" presStyleLbl="sibTrans1D1" presStyleIdx="4" presStyleCnt="5"/>
      <dgm:spPr/>
      <dgm:t>
        <a:bodyPr/>
        <a:lstStyle/>
        <a:p>
          <a:endParaRPr lang="hr-HR"/>
        </a:p>
      </dgm:t>
    </dgm:pt>
  </dgm:ptLst>
  <dgm:cxnLst>
    <dgm:cxn modelId="{D8B33F14-7994-44F8-9AB9-4CB52572D76A}" type="presOf" srcId="{99BBE9B2-AE21-484C-84B7-A2E9D20126E3}" destId="{14DB10FC-1C81-4DDC-BFF3-83F91B1B005C}" srcOrd="0" destOrd="0" presId="urn:microsoft.com/office/officeart/2005/8/layout/cycle5"/>
    <dgm:cxn modelId="{E997C111-DEAC-4F0D-A4F9-01D612F79F84}" srcId="{C428AF46-47CE-450E-B86A-5793D9B1BA61}" destId="{FF297847-DA42-4A6E-BA22-E6685000DFAF}" srcOrd="4" destOrd="0" parTransId="{4E646EB6-26FD-4247-A325-04C9CA515DE4}" sibTransId="{066B91DC-1F95-4B2E-90D9-CCD95ED7F01B}"/>
    <dgm:cxn modelId="{8520C9E4-1819-409E-93BE-EF9D0F1658E4}" type="presOf" srcId="{A8A8D4F6-DFEC-4CBE-9EDD-036BD7FEE35D}" destId="{24485385-08DF-4F67-A069-2E30B3C38688}" srcOrd="0" destOrd="0" presId="urn:microsoft.com/office/officeart/2005/8/layout/cycle5"/>
    <dgm:cxn modelId="{78DC3772-5578-48C7-BD66-936E1C18DB42}" type="presOf" srcId="{7A9B2B1E-D8FA-452F-9B74-238703F4323B}" destId="{E50441DA-5287-4B17-8E69-2C3599BDA3BA}" srcOrd="0" destOrd="0" presId="urn:microsoft.com/office/officeart/2005/8/layout/cycle5"/>
    <dgm:cxn modelId="{AE594167-BF69-44D0-84D9-8D272B7851D6}" srcId="{C428AF46-47CE-450E-B86A-5793D9B1BA61}" destId="{11B0665F-C855-4C0C-B576-1A59E039ECCC}" srcOrd="3" destOrd="0" parTransId="{C87F0108-B4FC-4866-B05D-2A434321E50C}" sibTransId="{80D70287-9509-46C1-9FD1-063091F574A3}"/>
    <dgm:cxn modelId="{0ED4BEAD-45F2-4E15-A770-AB4D9222E633}" type="presOf" srcId="{11B0665F-C855-4C0C-B576-1A59E039ECCC}" destId="{E384B9A3-FBC1-4BE9-A768-23339CC2A74C}" srcOrd="0" destOrd="0" presId="urn:microsoft.com/office/officeart/2005/8/layout/cycle5"/>
    <dgm:cxn modelId="{E3023E35-28D6-4BB3-978A-35B34704B968}" type="presOf" srcId="{5C5CD635-3BDA-4BC1-815E-BC6CFF830B83}" destId="{D3717283-1C4F-415C-BFFB-A0777B123ACE}" srcOrd="0" destOrd="0" presId="urn:microsoft.com/office/officeart/2005/8/layout/cycle5"/>
    <dgm:cxn modelId="{3092DAD3-9BC4-4FE6-82F5-7AFEB7A7E3F9}" srcId="{C428AF46-47CE-450E-B86A-5793D9B1BA61}" destId="{8A0B8690-BF51-4A61-97DB-DE3D160158E8}" srcOrd="1" destOrd="0" parTransId="{459D1CA8-F4A0-4F21-8CCA-B49DF05E8AEE}" sibTransId="{A8A8D4F6-DFEC-4CBE-9EDD-036BD7FEE35D}"/>
    <dgm:cxn modelId="{804EE5C8-32A5-4ABC-9DB6-F025DD158225}" srcId="{C428AF46-47CE-450E-B86A-5793D9B1BA61}" destId="{99BBE9B2-AE21-484C-84B7-A2E9D20126E3}" srcOrd="2" destOrd="0" parTransId="{F2D20C11-FD66-44AF-A524-90356D3B8884}" sibTransId="{7A9B2B1E-D8FA-452F-9B74-238703F4323B}"/>
    <dgm:cxn modelId="{D0A3CBC1-1C87-480C-84D7-456F620C0E89}" type="presOf" srcId="{C428AF46-47CE-450E-B86A-5793D9B1BA61}" destId="{F4BFB5E2-DBB7-4BB7-BAC4-7B037A5896E8}" srcOrd="0" destOrd="0" presId="urn:microsoft.com/office/officeart/2005/8/layout/cycle5"/>
    <dgm:cxn modelId="{7A231832-70B0-46DC-A476-AD06C2F95F0A}" srcId="{C428AF46-47CE-450E-B86A-5793D9B1BA61}" destId="{5C5CD635-3BDA-4BC1-815E-BC6CFF830B83}" srcOrd="0" destOrd="0" parTransId="{4A815D7E-D4CC-4410-AEEE-E3E7C8152B52}" sibTransId="{D566EC54-B663-441C-BA9A-A61A44109ED8}"/>
    <dgm:cxn modelId="{E572A769-B307-4EF2-83DC-0EB63EC7979F}" type="presOf" srcId="{FF297847-DA42-4A6E-BA22-E6685000DFAF}" destId="{55C53156-E1CD-472E-B5F9-84BF4FDB36B1}" srcOrd="0" destOrd="0" presId="urn:microsoft.com/office/officeart/2005/8/layout/cycle5"/>
    <dgm:cxn modelId="{7CE27FF3-B1F3-425A-B905-FBDCCF96C5A3}" type="presOf" srcId="{D566EC54-B663-441C-BA9A-A61A44109ED8}" destId="{1B81FA9A-EDA4-4B6C-9CBC-C6D8B8AFB3A6}" srcOrd="0" destOrd="0" presId="urn:microsoft.com/office/officeart/2005/8/layout/cycle5"/>
    <dgm:cxn modelId="{3659006F-16D2-479D-BF58-2D286FA32205}" type="presOf" srcId="{80D70287-9509-46C1-9FD1-063091F574A3}" destId="{467DE9B9-A8A3-439D-AC6F-498790768978}" srcOrd="0" destOrd="0" presId="urn:microsoft.com/office/officeart/2005/8/layout/cycle5"/>
    <dgm:cxn modelId="{5275CBF4-1BCC-4727-AC4A-1213405EC511}" type="presOf" srcId="{066B91DC-1F95-4B2E-90D9-CCD95ED7F01B}" destId="{62B2A039-AF04-4370-A3EB-99FA38141757}" srcOrd="0" destOrd="0" presId="urn:microsoft.com/office/officeart/2005/8/layout/cycle5"/>
    <dgm:cxn modelId="{5310109C-51E2-40E1-8EAD-BB7CADDAE8D8}" type="presOf" srcId="{8A0B8690-BF51-4A61-97DB-DE3D160158E8}" destId="{B7007E1F-0A0E-46D7-88B6-EAF8726BC9A5}" srcOrd="0" destOrd="0" presId="urn:microsoft.com/office/officeart/2005/8/layout/cycle5"/>
    <dgm:cxn modelId="{8F7E89C2-341A-4FB8-8645-7765247D59B7}" type="presParOf" srcId="{F4BFB5E2-DBB7-4BB7-BAC4-7B037A5896E8}" destId="{D3717283-1C4F-415C-BFFB-A0777B123ACE}" srcOrd="0" destOrd="0" presId="urn:microsoft.com/office/officeart/2005/8/layout/cycle5"/>
    <dgm:cxn modelId="{3D2DD431-58B6-4DD5-B531-1373BFEAC5E3}" type="presParOf" srcId="{F4BFB5E2-DBB7-4BB7-BAC4-7B037A5896E8}" destId="{A83B97C8-F207-4312-B60E-34B8ABAF6F98}" srcOrd="1" destOrd="0" presId="urn:microsoft.com/office/officeart/2005/8/layout/cycle5"/>
    <dgm:cxn modelId="{A7D22A5F-AD9A-4024-8429-4F5B6C6DF1EF}" type="presParOf" srcId="{F4BFB5E2-DBB7-4BB7-BAC4-7B037A5896E8}" destId="{1B81FA9A-EDA4-4B6C-9CBC-C6D8B8AFB3A6}" srcOrd="2" destOrd="0" presId="urn:microsoft.com/office/officeart/2005/8/layout/cycle5"/>
    <dgm:cxn modelId="{5A778260-843C-4DBB-9B7A-D1505B46CFCB}" type="presParOf" srcId="{F4BFB5E2-DBB7-4BB7-BAC4-7B037A5896E8}" destId="{B7007E1F-0A0E-46D7-88B6-EAF8726BC9A5}" srcOrd="3" destOrd="0" presId="urn:microsoft.com/office/officeart/2005/8/layout/cycle5"/>
    <dgm:cxn modelId="{766140B5-CDBD-4C35-A957-CF86A254BD8D}" type="presParOf" srcId="{F4BFB5E2-DBB7-4BB7-BAC4-7B037A5896E8}" destId="{1ABAA2C5-2959-4524-9EEE-17829144CAA2}" srcOrd="4" destOrd="0" presId="urn:microsoft.com/office/officeart/2005/8/layout/cycle5"/>
    <dgm:cxn modelId="{5D828FD1-6527-4BD3-B43E-07C8B7583326}" type="presParOf" srcId="{F4BFB5E2-DBB7-4BB7-BAC4-7B037A5896E8}" destId="{24485385-08DF-4F67-A069-2E30B3C38688}" srcOrd="5" destOrd="0" presId="urn:microsoft.com/office/officeart/2005/8/layout/cycle5"/>
    <dgm:cxn modelId="{969703F5-8D8D-4615-B325-FC2733E16FAF}" type="presParOf" srcId="{F4BFB5E2-DBB7-4BB7-BAC4-7B037A5896E8}" destId="{14DB10FC-1C81-4DDC-BFF3-83F91B1B005C}" srcOrd="6" destOrd="0" presId="urn:microsoft.com/office/officeart/2005/8/layout/cycle5"/>
    <dgm:cxn modelId="{2B6DD894-7EFB-43B2-9FF0-5FEDEF98866F}" type="presParOf" srcId="{F4BFB5E2-DBB7-4BB7-BAC4-7B037A5896E8}" destId="{718AC396-4434-41F1-8F5A-61B3FC0E5462}" srcOrd="7" destOrd="0" presId="urn:microsoft.com/office/officeart/2005/8/layout/cycle5"/>
    <dgm:cxn modelId="{5F41C6CA-F7B4-4C7F-920A-FC8574C11FC5}" type="presParOf" srcId="{F4BFB5E2-DBB7-4BB7-BAC4-7B037A5896E8}" destId="{E50441DA-5287-4B17-8E69-2C3599BDA3BA}" srcOrd="8" destOrd="0" presId="urn:microsoft.com/office/officeart/2005/8/layout/cycle5"/>
    <dgm:cxn modelId="{6E72E4C2-9F9F-4DA3-A8FA-8991DFA9644D}" type="presParOf" srcId="{F4BFB5E2-DBB7-4BB7-BAC4-7B037A5896E8}" destId="{E384B9A3-FBC1-4BE9-A768-23339CC2A74C}" srcOrd="9" destOrd="0" presId="urn:microsoft.com/office/officeart/2005/8/layout/cycle5"/>
    <dgm:cxn modelId="{D141EEEA-EA20-434A-91A9-3C9BDFCB093A}" type="presParOf" srcId="{F4BFB5E2-DBB7-4BB7-BAC4-7B037A5896E8}" destId="{0D378173-0309-4B5A-927C-32C68D9E296B}" srcOrd="10" destOrd="0" presId="urn:microsoft.com/office/officeart/2005/8/layout/cycle5"/>
    <dgm:cxn modelId="{BC3006B5-D697-4D44-8052-51D0D2893B3A}" type="presParOf" srcId="{F4BFB5E2-DBB7-4BB7-BAC4-7B037A5896E8}" destId="{467DE9B9-A8A3-439D-AC6F-498790768978}" srcOrd="11" destOrd="0" presId="urn:microsoft.com/office/officeart/2005/8/layout/cycle5"/>
    <dgm:cxn modelId="{AFADFDCE-BF23-4008-AE59-3AFB617587DF}" type="presParOf" srcId="{F4BFB5E2-DBB7-4BB7-BAC4-7B037A5896E8}" destId="{55C53156-E1CD-472E-B5F9-84BF4FDB36B1}" srcOrd="12" destOrd="0" presId="urn:microsoft.com/office/officeart/2005/8/layout/cycle5"/>
    <dgm:cxn modelId="{32D37CB4-AD49-4AF2-BBB6-3C623792B441}" type="presParOf" srcId="{F4BFB5E2-DBB7-4BB7-BAC4-7B037A5896E8}" destId="{A0119527-481F-4469-A26A-C49778CBF319}" srcOrd="13" destOrd="0" presId="urn:microsoft.com/office/officeart/2005/8/layout/cycle5"/>
    <dgm:cxn modelId="{F221A7C4-4992-48C8-9FDF-8D1913AF59D8}" type="presParOf" srcId="{F4BFB5E2-DBB7-4BB7-BAC4-7B037A5896E8}" destId="{62B2A039-AF04-4370-A3EB-99FA3814175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FD231A-A6DC-4B1E-92DE-BAC2A5EC307B}" type="doc">
      <dgm:prSet loTypeId="urn:microsoft.com/office/officeart/2005/8/layout/hierarchy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2D7B05A-FEE7-47E4-8740-82674FE7A9A3}">
      <dgm:prSet phldrT="[Tekst]" custT="1"/>
      <dgm:spPr/>
      <dgm:t>
        <a:bodyPr/>
        <a:lstStyle/>
        <a:p>
          <a:r>
            <a:rPr lang="hr-HR" sz="1800" dirty="0">
              <a:solidFill>
                <a:schemeClr val="tx2"/>
              </a:solidFill>
            </a:rPr>
            <a:t>Održavanje nastave</a:t>
          </a:r>
        </a:p>
        <a:p>
          <a:r>
            <a:rPr lang="hr-HR" sz="1800" dirty="0">
              <a:solidFill>
                <a:schemeClr val="tx2"/>
              </a:solidFill>
            </a:rPr>
            <a:t>(STA)</a:t>
          </a:r>
        </a:p>
      </dgm:t>
    </dgm:pt>
    <dgm:pt modelId="{052C2CAF-0DFC-48C3-8728-9A7E2505CA24}" type="parTrans" cxnId="{BE49398D-2644-44B5-B05E-F13DFA73C126}">
      <dgm:prSet/>
      <dgm:spPr/>
      <dgm:t>
        <a:bodyPr/>
        <a:lstStyle/>
        <a:p>
          <a:endParaRPr lang="hr-HR"/>
        </a:p>
      </dgm:t>
    </dgm:pt>
    <dgm:pt modelId="{908C6D2F-4791-4AA2-BAFC-121DB247DFB2}" type="sibTrans" cxnId="{BE49398D-2644-44B5-B05E-F13DFA73C126}">
      <dgm:prSet/>
      <dgm:spPr/>
      <dgm:t>
        <a:bodyPr/>
        <a:lstStyle/>
        <a:p>
          <a:endParaRPr lang="hr-HR"/>
        </a:p>
      </dgm:t>
    </dgm:pt>
    <dgm:pt modelId="{7417CEDE-3FE2-4BFB-89F9-739F0FCAC3DB}">
      <dgm:prSet phldrT="[Tekst]" custT="1"/>
      <dgm:spPr/>
      <dgm:t>
        <a:bodyPr/>
        <a:lstStyle/>
        <a:p>
          <a:r>
            <a:rPr lang="hr-HR" sz="1800" dirty="0"/>
            <a:t>Od 2 dana do 2 mjeseca</a:t>
          </a:r>
        </a:p>
      </dgm:t>
    </dgm:pt>
    <dgm:pt modelId="{6A27D7FD-D0E5-4F8F-B189-A81E1CA23FC5}" type="parTrans" cxnId="{6EBDCEE2-4463-4938-96B0-75232438F8B2}">
      <dgm:prSet/>
      <dgm:spPr/>
      <dgm:t>
        <a:bodyPr/>
        <a:lstStyle/>
        <a:p>
          <a:endParaRPr lang="hr-HR"/>
        </a:p>
      </dgm:t>
    </dgm:pt>
    <dgm:pt modelId="{A57864FF-3CD8-4ADB-9945-8156E76BB9CF}" type="sibTrans" cxnId="{6EBDCEE2-4463-4938-96B0-75232438F8B2}">
      <dgm:prSet/>
      <dgm:spPr/>
      <dgm:t>
        <a:bodyPr/>
        <a:lstStyle/>
        <a:p>
          <a:endParaRPr lang="hr-HR"/>
        </a:p>
      </dgm:t>
    </dgm:pt>
    <dgm:pt modelId="{CC86D145-AF13-4CA8-BDB4-52ED1079632F}">
      <dgm:prSet phldrT="[Tekst]" custT="1"/>
      <dgm:spPr/>
      <dgm:t>
        <a:bodyPr/>
        <a:lstStyle/>
        <a:p>
          <a:r>
            <a:rPr lang="hr-HR" sz="1800" dirty="0"/>
            <a:t>Financijska potpora</a:t>
          </a:r>
        </a:p>
      </dgm:t>
    </dgm:pt>
    <dgm:pt modelId="{33BCC87B-5505-46DD-B99B-B415E1D06819}" type="parTrans" cxnId="{9E0CF284-1C3A-48AD-A040-8CD63E07C8F1}">
      <dgm:prSet/>
      <dgm:spPr/>
      <dgm:t>
        <a:bodyPr/>
        <a:lstStyle/>
        <a:p>
          <a:endParaRPr lang="hr-HR"/>
        </a:p>
      </dgm:t>
    </dgm:pt>
    <dgm:pt modelId="{552464D1-37EB-45C7-9809-D4E93F906898}" type="sibTrans" cxnId="{9E0CF284-1C3A-48AD-A040-8CD63E07C8F1}">
      <dgm:prSet/>
      <dgm:spPr/>
      <dgm:t>
        <a:bodyPr/>
        <a:lstStyle/>
        <a:p>
          <a:endParaRPr lang="hr-HR"/>
        </a:p>
      </dgm:t>
    </dgm:pt>
    <dgm:pt modelId="{2BC797C3-E3D4-4DE2-A013-23DDAE84C63B}">
      <dgm:prSet phldrT="[Tekst]" custT="1"/>
      <dgm:spPr/>
      <dgm:t>
        <a:bodyPr/>
        <a:lstStyle/>
        <a:p>
          <a:r>
            <a:rPr lang="hr-HR" sz="1800" dirty="0">
              <a:solidFill>
                <a:schemeClr val="tx2"/>
              </a:solidFill>
            </a:rPr>
            <a:t>Stručno usavršavanje</a:t>
          </a:r>
        </a:p>
        <a:p>
          <a:r>
            <a:rPr lang="hr-HR" sz="1800" dirty="0">
              <a:solidFill>
                <a:schemeClr val="tx2"/>
              </a:solidFill>
            </a:rPr>
            <a:t>(STT)</a:t>
          </a:r>
        </a:p>
      </dgm:t>
    </dgm:pt>
    <dgm:pt modelId="{21C14845-6CAB-4FAF-B604-6362A59513CC}" type="parTrans" cxnId="{148515CC-11F6-4979-8D1B-C58D689ED459}">
      <dgm:prSet/>
      <dgm:spPr/>
      <dgm:t>
        <a:bodyPr/>
        <a:lstStyle/>
        <a:p>
          <a:endParaRPr lang="hr-HR"/>
        </a:p>
      </dgm:t>
    </dgm:pt>
    <dgm:pt modelId="{798DD67F-3AA4-488D-849F-8A20D31A6ABE}" type="sibTrans" cxnId="{148515CC-11F6-4979-8D1B-C58D689ED459}">
      <dgm:prSet/>
      <dgm:spPr/>
      <dgm:t>
        <a:bodyPr/>
        <a:lstStyle/>
        <a:p>
          <a:endParaRPr lang="hr-HR"/>
        </a:p>
      </dgm:t>
    </dgm:pt>
    <dgm:pt modelId="{96412C58-3993-45A5-BCDB-463FF308B368}">
      <dgm:prSet phldrT="[Tekst]" custT="1"/>
      <dgm:spPr/>
      <dgm:t>
        <a:bodyPr/>
        <a:lstStyle/>
        <a:p>
          <a:r>
            <a:rPr lang="hr-HR" sz="1800" dirty="0"/>
            <a:t>Od 2 dana do 2 mjeseca</a:t>
          </a:r>
        </a:p>
      </dgm:t>
    </dgm:pt>
    <dgm:pt modelId="{70E20D25-B63D-41A6-9215-6799F03B0D2C}" type="parTrans" cxnId="{BD3737C0-9EC3-4F1F-9E98-5C3DB4121B8B}">
      <dgm:prSet/>
      <dgm:spPr/>
      <dgm:t>
        <a:bodyPr/>
        <a:lstStyle/>
        <a:p>
          <a:endParaRPr lang="hr-HR"/>
        </a:p>
      </dgm:t>
    </dgm:pt>
    <dgm:pt modelId="{7D66067E-B587-4A0E-A2B9-A0009BB73F53}" type="sibTrans" cxnId="{BD3737C0-9EC3-4F1F-9E98-5C3DB4121B8B}">
      <dgm:prSet/>
      <dgm:spPr/>
      <dgm:t>
        <a:bodyPr/>
        <a:lstStyle/>
        <a:p>
          <a:endParaRPr lang="hr-HR"/>
        </a:p>
      </dgm:t>
    </dgm:pt>
    <dgm:pt modelId="{AC1F1E69-BC9B-423A-83B2-79A2BE4F8097}">
      <dgm:prSet phldrT="[Tekst]" custT="1"/>
      <dgm:spPr/>
      <dgm:t>
        <a:bodyPr/>
        <a:lstStyle/>
        <a:p>
          <a:r>
            <a:rPr lang="hr-HR" sz="1800" dirty="0"/>
            <a:t>Financijska potpora</a:t>
          </a:r>
        </a:p>
      </dgm:t>
    </dgm:pt>
    <dgm:pt modelId="{ED54C8F5-A502-4579-B94B-D5AF140F2276}" type="parTrans" cxnId="{79FCF8C7-047B-4700-80F2-368B4D866EAC}">
      <dgm:prSet/>
      <dgm:spPr/>
      <dgm:t>
        <a:bodyPr/>
        <a:lstStyle/>
        <a:p>
          <a:endParaRPr lang="hr-HR"/>
        </a:p>
      </dgm:t>
    </dgm:pt>
    <dgm:pt modelId="{4AEE8FF2-7094-469F-B64B-87511A86B24C}" type="sibTrans" cxnId="{79FCF8C7-047B-4700-80F2-368B4D866EAC}">
      <dgm:prSet/>
      <dgm:spPr/>
      <dgm:t>
        <a:bodyPr/>
        <a:lstStyle/>
        <a:p>
          <a:endParaRPr lang="hr-HR"/>
        </a:p>
      </dgm:t>
    </dgm:pt>
    <dgm:pt modelId="{EFD46B9B-DA19-4151-B230-05F2DF916E94}">
      <dgm:prSet/>
      <dgm:spPr/>
      <dgm:t>
        <a:bodyPr/>
        <a:lstStyle/>
        <a:p>
          <a:r>
            <a:rPr lang="hr-HR" dirty="0"/>
            <a:t>Životni troškovi</a:t>
          </a:r>
        </a:p>
        <a:p>
          <a:r>
            <a:rPr lang="hr-HR" dirty="0"/>
            <a:t>Putni troškovi</a:t>
          </a:r>
        </a:p>
        <a:p>
          <a:r>
            <a:rPr lang="hr-HR" dirty="0"/>
            <a:t>Uvećan iznos potpore za nastavnike s posebnim potrebama</a:t>
          </a:r>
        </a:p>
      </dgm:t>
    </dgm:pt>
    <dgm:pt modelId="{256850D3-3689-4564-A894-4764D7406FA1}" type="parTrans" cxnId="{20D00F75-8633-44B7-AE84-E0965C5555EB}">
      <dgm:prSet/>
      <dgm:spPr/>
      <dgm:t>
        <a:bodyPr/>
        <a:lstStyle/>
        <a:p>
          <a:endParaRPr lang="hr-HR"/>
        </a:p>
      </dgm:t>
    </dgm:pt>
    <dgm:pt modelId="{51B21EE4-F945-458E-81E9-940C7BE291FE}" type="sibTrans" cxnId="{20D00F75-8633-44B7-AE84-E0965C5555EB}">
      <dgm:prSet/>
      <dgm:spPr/>
      <dgm:t>
        <a:bodyPr/>
        <a:lstStyle/>
        <a:p>
          <a:endParaRPr lang="hr-HR"/>
        </a:p>
      </dgm:t>
    </dgm:pt>
    <dgm:pt modelId="{9CD999BF-CF30-4B75-839D-848B63428024}">
      <dgm:prSet/>
      <dgm:spPr/>
      <dgm:t>
        <a:bodyPr/>
        <a:lstStyle/>
        <a:p>
          <a:r>
            <a:rPr lang="hr-HR" dirty="0"/>
            <a:t>Životni troškovi</a:t>
          </a:r>
        </a:p>
        <a:p>
          <a:r>
            <a:rPr lang="hr-HR" dirty="0"/>
            <a:t>Putni troškovi</a:t>
          </a:r>
        </a:p>
        <a:p>
          <a:r>
            <a:rPr lang="hr-HR" dirty="0"/>
            <a:t>Uvećan iznos potpore za nastavnike s posebnim potrebama</a:t>
          </a:r>
        </a:p>
      </dgm:t>
    </dgm:pt>
    <dgm:pt modelId="{A90E28F5-4220-47EE-9DD5-19571CE1D0DB}" type="parTrans" cxnId="{A876DFBB-8134-4C23-9679-2509A46D985D}">
      <dgm:prSet/>
      <dgm:spPr/>
      <dgm:t>
        <a:bodyPr/>
        <a:lstStyle/>
        <a:p>
          <a:endParaRPr lang="hr-HR"/>
        </a:p>
      </dgm:t>
    </dgm:pt>
    <dgm:pt modelId="{4BFD7D07-AFCC-417D-9B0C-C7F4324078AE}" type="sibTrans" cxnId="{A876DFBB-8134-4C23-9679-2509A46D985D}">
      <dgm:prSet/>
      <dgm:spPr/>
      <dgm:t>
        <a:bodyPr/>
        <a:lstStyle/>
        <a:p>
          <a:endParaRPr lang="hr-HR"/>
        </a:p>
      </dgm:t>
    </dgm:pt>
    <dgm:pt modelId="{4773A50B-D1F0-4238-AD5F-6CFC4E6AECA1}" type="pres">
      <dgm:prSet presAssocID="{2BFD231A-A6DC-4B1E-92DE-BAC2A5EC30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F7FD0CD-504E-4047-9AF4-BBE5795A81B2}" type="pres">
      <dgm:prSet presAssocID="{92D7B05A-FEE7-47E4-8740-82674FE7A9A3}" presName="root" presStyleCnt="0"/>
      <dgm:spPr/>
    </dgm:pt>
    <dgm:pt modelId="{71242DBD-9DE5-48FB-A881-6706DBF73FD4}" type="pres">
      <dgm:prSet presAssocID="{92D7B05A-FEE7-47E4-8740-82674FE7A9A3}" presName="rootComposite" presStyleCnt="0"/>
      <dgm:spPr/>
    </dgm:pt>
    <dgm:pt modelId="{4E170E26-CC34-4C79-8687-8C1FD71EA473}" type="pres">
      <dgm:prSet presAssocID="{92D7B05A-FEE7-47E4-8740-82674FE7A9A3}" presName="rootText" presStyleLbl="node1" presStyleIdx="0" presStyleCnt="2"/>
      <dgm:spPr/>
      <dgm:t>
        <a:bodyPr/>
        <a:lstStyle/>
        <a:p>
          <a:endParaRPr lang="hr-HR"/>
        </a:p>
      </dgm:t>
    </dgm:pt>
    <dgm:pt modelId="{157832F9-6F7D-4BA9-AC20-846849FE7661}" type="pres">
      <dgm:prSet presAssocID="{92D7B05A-FEE7-47E4-8740-82674FE7A9A3}" presName="rootConnector" presStyleLbl="node1" presStyleIdx="0" presStyleCnt="2"/>
      <dgm:spPr/>
      <dgm:t>
        <a:bodyPr/>
        <a:lstStyle/>
        <a:p>
          <a:endParaRPr lang="hr-HR"/>
        </a:p>
      </dgm:t>
    </dgm:pt>
    <dgm:pt modelId="{F18832A2-9F74-444B-88A6-9E5F230B225D}" type="pres">
      <dgm:prSet presAssocID="{92D7B05A-FEE7-47E4-8740-82674FE7A9A3}" presName="childShape" presStyleCnt="0"/>
      <dgm:spPr/>
    </dgm:pt>
    <dgm:pt modelId="{2BD187AB-D40A-41DE-BFC3-4DC1FEADC141}" type="pres">
      <dgm:prSet presAssocID="{6A27D7FD-D0E5-4F8F-B189-A81E1CA23FC5}" presName="Name13" presStyleLbl="parChTrans1D2" presStyleIdx="0" presStyleCnt="6"/>
      <dgm:spPr/>
      <dgm:t>
        <a:bodyPr/>
        <a:lstStyle/>
        <a:p>
          <a:endParaRPr lang="hr-HR"/>
        </a:p>
      </dgm:t>
    </dgm:pt>
    <dgm:pt modelId="{1F5E6B90-E3B8-4318-AEE1-2BB6776D784E}" type="pres">
      <dgm:prSet presAssocID="{7417CEDE-3FE2-4BFB-89F9-739F0FCAC3D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DC40DF-4D60-495D-9193-EBFE44724012}" type="pres">
      <dgm:prSet presAssocID="{33BCC87B-5505-46DD-B99B-B415E1D06819}" presName="Name13" presStyleLbl="parChTrans1D2" presStyleIdx="1" presStyleCnt="6"/>
      <dgm:spPr/>
      <dgm:t>
        <a:bodyPr/>
        <a:lstStyle/>
        <a:p>
          <a:endParaRPr lang="hr-HR"/>
        </a:p>
      </dgm:t>
    </dgm:pt>
    <dgm:pt modelId="{E3E87C31-261C-46D5-BEEA-4DAFB3170D47}" type="pres">
      <dgm:prSet presAssocID="{CC86D145-AF13-4CA8-BDB4-52ED1079632F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C52B84-9801-4DAD-B18F-FFC21DFE7614}" type="pres">
      <dgm:prSet presAssocID="{256850D3-3689-4564-A894-4764D7406FA1}" presName="Name13" presStyleLbl="parChTrans1D2" presStyleIdx="2" presStyleCnt="6"/>
      <dgm:spPr/>
      <dgm:t>
        <a:bodyPr/>
        <a:lstStyle/>
        <a:p>
          <a:endParaRPr lang="hr-HR"/>
        </a:p>
      </dgm:t>
    </dgm:pt>
    <dgm:pt modelId="{6105E8FF-18F4-4E71-9DB4-2B934A0FDD8E}" type="pres">
      <dgm:prSet presAssocID="{EFD46B9B-DA19-4151-B230-05F2DF916E94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80C126-DA23-4539-99E8-F395FE8AA245}" type="pres">
      <dgm:prSet presAssocID="{2BC797C3-E3D4-4DE2-A013-23DDAE84C63B}" presName="root" presStyleCnt="0"/>
      <dgm:spPr/>
    </dgm:pt>
    <dgm:pt modelId="{28A40A68-4919-456D-BE9F-B45BB6132984}" type="pres">
      <dgm:prSet presAssocID="{2BC797C3-E3D4-4DE2-A013-23DDAE84C63B}" presName="rootComposite" presStyleCnt="0"/>
      <dgm:spPr/>
    </dgm:pt>
    <dgm:pt modelId="{341245B3-E24D-4715-8F87-32750ED035A3}" type="pres">
      <dgm:prSet presAssocID="{2BC797C3-E3D4-4DE2-A013-23DDAE84C63B}" presName="rootText" presStyleLbl="node1" presStyleIdx="1" presStyleCnt="2"/>
      <dgm:spPr/>
      <dgm:t>
        <a:bodyPr/>
        <a:lstStyle/>
        <a:p>
          <a:endParaRPr lang="hr-HR"/>
        </a:p>
      </dgm:t>
    </dgm:pt>
    <dgm:pt modelId="{EB55F3DE-736F-4DA7-AD61-01FD81FA4062}" type="pres">
      <dgm:prSet presAssocID="{2BC797C3-E3D4-4DE2-A013-23DDAE84C63B}" presName="rootConnector" presStyleLbl="node1" presStyleIdx="1" presStyleCnt="2"/>
      <dgm:spPr/>
      <dgm:t>
        <a:bodyPr/>
        <a:lstStyle/>
        <a:p>
          <a:endParaRPr lang="hr-HR"/>
        </a:p>
      </dgm:t>
    </dgm:pt>
    <dgm:pt modelId="{71C06DF9-177A-454E-89CA-F2B95108D66B}" type="pres">
      <dgm:prSet presAssocID="{2BC797C3-E3D4-4DE2-A013-23DDAE84C63B}" presName="childShape" presStyleCnt="0"/>
      <dgm:spPr/>
    </dgm:pt>
    <dgm:pt modelId="{4B20AECE-2C7A-42C1-A928-F998D65A4399}" type="pres">
      <dgm:prSet presAssocID="{70E20D25-B63D-41A6-9215-6799F03B0D2C}" presName="Name13" presStyleLbl="parChTrans1D2" presStyleIdx="3" presStyleCnt="6"/>
      <dgm:spPr/>
      <dgm:t>
        <a:bodyPr/>
        <a:lstStyle/>
        <a:p>
          <a:endParaRPr lang="hr-HR"/>
        </a:p>
      </dgm:t>
    </dgm:pt>
    <dgm:pt modelId="{591799BE-99E7-4BC3-8311-12E31C34671B}" type="pres">
      <dgm:prSet presAssocID="{96412C58-3993-45A5-BCDB-463FF308B36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681464-EF46-477C-9764-A4799953DC99}" type="pres">
      <dgm:prSet presAssocID="{ED54C8F5-A502-4579-B94B-D5AF140F2276}" presName="Name13" presStyleLbl="parChTrans1D2" presStyleIdx="4" presStyleCnt="6"/>
      <dgm:spPr/>
      <dgm:t>
        <a:bodyPr/>
        <a:lstStyle/>
        <a:p>
          <a:endParaRPr lang="hr-HR"/>
        </a:p>
      </dgm:t>
    </dgm:pt>
    <dgm:pt modelId="{AE62B93A-6897-479E-822B-9F8463BAC67C}" type="pres">
      <dgm:prSet presAssocID="{AC1F1E69-BC9B-423A-83B2-79A2BE4F8097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6A3F7B-0D88-4565-B649-95105579CB89}" type="pres">
      <dgm:prSet presAssocID="{A90E28F5-4220-47EE-9DD5-19571CE1D0DB}" presName="Name13" presStyleLbl="parChTrans1D2" presStyleIdx="5" presStyleCnt="6"/>
      <dgm:spPr/>
      <dgm:t>
        <a:bodyPr/>
        <a:lstStyle/>
        <a:p>
          <a:endParaRPr lang="hr-HR"/>
        </a:p>
      </dgm:t>
    </dgm:pt>
    <dgm:pt modelId="{F03F0D61-66F7-4552-8F61-68EB654D783D}" type="pres">
      <dgm:prSet presAssocID="{9CD999BF-CF30-4B75-839D-848B63428024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E0CF284-1C3A-48AD-A040-8CD63E07C8F1}" srcId="{92D7B05A-FEE7-47E4-8740-82674FE7A9A3}" destId="{CC86D145-AF13-4CA8-BDB4-52ED1079632F}" srcOrd="1" destOrd="0" parTransId="{33BCC87B-5505-46DD-B99B-B415E1D06819}" sibTransId="{552464D1-37EB-45C7-9809-D4E93F906898}"/>
    <dgm:cxn modelId="{3C86A074-4A6B-44E4-A013-10626DDBF367}" type="presOf" srcId="{AC1F1E69-BC9B-423A-83B2-79A2BE4F8097}" destId="{AE62B93A-6897-479E-822B-9F8463BAC67C}" srcOrd="0" destOrd="0" presId="urn:microsoft.com/office/officeart/2005/8/layout/hierarchy3"/>
    <dgm:cxn modelId="{F3762E90-252C-4CE3-A8DF-609F1B9F8BCC}" type="presOf" srcId="{6A27D7FD-D0E5-4F8F-B189-A81E1CA23FC5}" destId="{2BD187AB-D40A-41DE-BFC3-4DC1FEADC141}" srcOrd="0" destOrd="0" presId="urn:microsoft.com/office/officeart/2005/8/layout/hierarchy3"/>
    <dgm:cxn modelId="{CA1351B7-8D23-4DAD-9A8A-D02AE00D523E}" type="presOf" srcId="{CC86D145-AF13-4CA8-BDB4-52ED1079632F}" destId="{E3E87C31-261C-46D5-BEEA-4DAFB3170D47}" srcOrd="0" destOrd="0" presId="urn:microsoft.com/office/officeart/2005/8/layout/hierarchy3"/>
    <dgm:cxn modelId="{79FCF8C7-047B-4700-80F2-368B4D866EAC}" srcId="{2BC797C3-E3D4-4DE2-A013-23DDAE84C63B}" destId="{AC1F1E69-BC9B-423A-83B2-79A2BE4F8097}" srcOrd="1" destOrd="0" parTransId="{ED54C8F5-A502-4579-B94B-D5AF140F2276}" sibTransId="{4AEE8FF2-7094-469F-B64B-87511A86B24C}"/>
    <dgm:cxn modelId="{B02A275E-EA88-44E1-AD53-247D09B64BD8}" type="presOf" srcId="{EFD46B9B-DA19-4151-B230-05F2DF916E94}" destId="{6105E8FF-18F4-4E71-9DB4-2B934A0FDD8E}" srcOrd="0" destOrd="0" presId="urn:microsoft.com/office/officeart/2005/8/layout/hierarchy3"/>
    <dgm:cxn modelId="{C151EABF-5C69-475F-9C4F-D3871CF9EEFB}" type="presOf" srcId="{2BC797C3-E3D4-4DE2-A013-23DDAE84C63B}" destId="{341245B3-E24D-4715-8F87-32750ED035A3}" srcOrd="0" destOrd="0" presId="urn:microsoft.com/office/officeart/2005/8/layout/hierarchy3"/>
    <dgm:cxn modelId="{AB4211C3-C8BA-4F64-96E5-FD544ECB8205}" type="presOf" srcId="{256850D3-3689-4564-A894-4764D7406FA1}" destId="{36C52B84-9801-4DAD-B18F-FFC21DFE7614}" srcOrd="0" destOrd="0" presId="urn:microsoft.com/office/officeart/2005/8/layout/hierarchy3"/>
    <dgm:cxn modelId="{B79A1963-58D4-4E62-B0CD-9ADE0DB0609B}" type="presOf" srcId="{2BC797C3-E3D4-4DE2-A013-23DDAE84C63B}" destId="{EB55F3DE-736F-4DA7-AD61-01FD81FA4062}" srcOrd="1" destOrd="0" presId="urn:microsoft.com/office/officeart/2005/8/layout/hierarchy3"/>
    <dgm:cxn modelId="{148515CC-11F6-4979-8D1B-C58D689ED459}" srcId="{2BFD231A-A6DC-4B1E-92DE-BAC2A5EC307B}" destId="{2BC797C3-E3D4-4DE2-A013-23DDAE84C63B}" srcOrd="1" destOrd="0" parTransId="{21C14845-6CAB-4FAF-B604-6362A59513CC}" sibTransId="{798DD67F-3AA4-488D-849F-8A20D31A6ABE}"/>
    <dgm:cxn modelId="{D4C1E56D-0900-4F7A-9ADC-FBFE6CF6C398}" type="presOf" srcId="{7417CEDE-3FE2-4BFB-89F9-739F0FCAC3DB}" destId="{1F5E6B90-E3B8-4318-AEE1-2BB6776D784E}" srcOrd="0" destOrd="0" presId="urn:microsoft.com/office/officeart/2005/8/layout/hierarchy3"/>
    <dgm:cxn modelId="{5F8355D1-39E1-4507-8DAE-3658A17A65E1}" type="presOf" srcId="{A90E28F5-4220-47EE-9DD5-19571CE1D0DB}" destId="{D76A3F7B-0D88-4565-B649-95105579CB89}" srcOrd="0" destOrd="0" presId="urn:microsoft.com/office/officeart/2005/8/layout/hierarchy3"/>
    <dgm:cxn modelId="{3B724F7E-DE1D-4612-B94A-5BAA51439A3F}" type="presOf" srcId="{70E20D25-B63D-41A6-9215-6799F03B0D2C}" destId="{4B20AECE-2C7A-42C1-A928-F998D65A4399}" srcOrd="0" destOrd="0" presId="urn:microsoft.com/office/officeart/2005/8/layout/hierarchy3"/>
    <dgm:cxn modelId="{8C14464A-CFB4-42D7-8206-62F351B0C08E}" type="presOf" srcId="{92D7B05A-FEE7-47E4-8740-82674FE7A9A3}" destId="{4E170E26-CC34-4C79-8687-8C1FD71EA473}" srcOrd="0" destOrd="0" presId="urn:microsoft.com/office/officeart/2005/8/layout/hierarchy3"/>
    <dgm:cxn modelId="{20D00F75-8633-44B7-AE84-E0965C5555EB}" srcId="{92D7B05A-FEE7-47E4-8740-82674FE7A9A3}" destId="{EFD46B9B-DA19-4151-B230-05F2DF916E94}" srcOrd="2" destOrd="0" parTransId="{256850D3-3689-4564-A894-4764D7406FA1}" sibTransId="{51B21EE4-F945-458E-81E9-940C7BE291FE}"/>
    <dgm:cxn modelId="{0E479C37-B4C2-4725-8BA8-CFBCB0BC9F32}" type="presOf" srcId="{9CD999BF-CF30-4B75-839D-848B63428024}" destId="{F03F0D61-66F7-4552-8F61-68EB654D783D}" srcOrd="0" destOrd="0" presId="urn:microsoft.com/office/officeart/2005/8/layout/hierarchy3"/>
    <dgm:cxn modelId="{BD3737C0-9EC3-4F1F-9E98-5C3DB4121B8B}" srcId="{2BC797C3-E3D4-4DE2-A013-23DDAE84C63B}" destId="{96412C58-3993-45A5-BCDB-463FF308B368}" srcOrd="0" destOrd="0" parTransId="{70E20D25-B63D-41A6-9215-6799F03B0D2C}" sibTransId="{7D66067E-B587-4A0E-A2B9-A0009BB73F53}"/>
    <dgm:cxn modelId="{ADDA6E74-858E-429A-8769-403A6DD5A438}" type="presOf" srcId="{2BFD231A-A6DC-4B1E-92DE-BAC2A5EC307B}" destId="{4773A50B-D1F0-4238-AD5F-6CFC4E6AECA1}" srcOrd="0" destOrd="0" presId="urn:microsoft.com/office/officeart/2005/8/layout/hierarchy3"/>
    <dgm:cxn modelId="{6EBDCEE2-4463-4938-96B0-75232438F8B2}" srcId="{92D7B05A-FEE7-47E4-8740-82674FE7A9A3}" destId="{7417CEDE-3FE2-4BFB-89F9-739F0FCAC3DB}" srcOrd="0" destOrd="0" parTransId="{6A27D7FD-D0E5-4F8F-B189-A81E1CA23FC5}" sibTransId="{A57864FF-3CD8-4ADB-9945-8156E76BB9CF}"/>
    <dgm:cxn modelId="{BE49398D-2644-44B5-B05E-F13DFA73C126}" srcId="{2BFD231A-A6DC-4B1E-92DE-BAC2A5EC307B}" destId="{92D7B05A-FEE7-47E4-8740-82674FE7A9A3}" srcOrd="0" destOrd="0" parTransId="{052C2CAF-0DFC-48C3-8728-9A7E2505CA24}" sibTransId="{908C6D2F-4791-4AA2-BAFC-121DB247DFB2}"/>
    <dgm:cxn modelId="{779D1790-843F-4993-A53A-B399B518CBB5}" type="presOf" srcId="{92D7B05A-FEE7-47E4-8740-82674FE7A9A3}" destId="{157832F9-6F7D-4BA9-AC20-846849FE7661}" srcOrd="1" destOrd="0" presId="urn:microsoft.com/office/officeart/2005/8/layout/hierarchy3"/>
    <dgm:cxn modelId="{EFDBD1C7-1152-4281-897E-7F61D6C6CC51}" type="presOf" srcId="{33BCC87B-5505-46DD-B99B-B415E1D06819}" destId="{E0DC40DF-4D60-495D-9193-EBFE44724012}" srcOrd="0" destOrd="0" presId="urn:microsoft.com/office/officeart/2005/8/layout/hierarchy3"/>
    <dgm:cxn modelId="{C7898A43-032E-4D07-94EE-D861E70CFA6B}" type="presOf" srcId="{96412C58-3993-45A5-BCDB-463FF308B368}" destId="{591799BE-99E7-4BC3-8311-12E31C34671B}" srcOrd="0" destOrd="0" presId="urn:microsoft.com/office/officeart/2005/8/layout/hierarchy3"/>
    <dgm:cxn modelId="{A876DFBB-8134-4C23-9679-2509A46D985D}" srcId="{2BC797C3-E3D4-4DE2-A013-23DDAE84C63B}" destId="{9CD999BF-CF30-4B75-839D-848B63428024}" srcOrd="2" destOrd="0" parTransId="{A90E28F5-4220-47EE-9DD5-19571CE1D0DB}" sibTransId="{4BFD7D07-AFCC-417D-9B0C-C7F4324078AE}"/>
    <dgm:cxn modelId="{678A9EA1-1AD7-4DBC-A8AB-AAA5A588D140}" type="presOf" srcId="{ED54C8F5-A502-4579-B94B-D5AF140F2276}" destId="{75681464-EF46-477C-9764-A4799953DC99}" srcOrd="0" destOrd="0" presId="urn:microsoft.com/office/officeart/2005/8/layout/hierarchy3"/>
    <dgm:cxn modelId="{D1E68D5D-FBC6-4BDB-879B-A0A1B4D04348}" type="presParOf" srcId="{4773A50B-D1F0-4238-AD5F-6CFC4E6AECA1}" destId="{3F7FD0CD-504E-4047-9AF4-BBE5795A81B2}" srcOrd="0" destOrd="0" presId="urn:microsoft.com/office/officeart/2005/8/layout/hierarchy3"/>
    <dgm:cxn modelId="{7164C44D-8E45-49C4-A8AD-1BDAA29830F2}" type="presParOf" srcId="{3F7FD0CD-504E-4047-9AF4-BBE5795A81B2}" destId="{71242DBD-9DE5-48FB-A881-6706DBF73FD4}" srcOrd="0" destOrd="0" presId="urn:microsoft.com/office/officeart/2005/8/layout/hierarchy3"/>
    <dgm:cxn modelId="{7910EE2C-03DF-4461-B4D4-84C22CD35DFE}" type="presParOf" srcId="{71242DBD-9DE5-48FB-A881-6706DBF73FD4}" destId="{4E170E26-CC34-4C79-8687-8C1FD71EA473}" srcOrd="0" destOrd="0" presId="urn:microsoft.com/office/officeart/2005/8/layout/hierarchy3"/>
    <dgm:cxn modelId="{6C103442-D8CC-421E-9913-12099859D1BC}" type="presParOf" srcId="{71242DBD-9DE5-48FB-A881-6706DBF73FD4}" destId="{157832F9-6F7D-4BA9-AC20-846849FE7661}" srcOrd="1" destOrd="0" presId="urn:microsoft.com/office/officeart/2005/8/layout/hierarchy3"/>
    <dgm:cxn modelId="{84C93DBC-DDFD-40AB-8893-46C3E914FA9D}" type="presParOf" srcId="{3F7FD0CD-504E-4047-9AF4-BBE5795A81B2}" destId="{F18832A2-9F74-444B-88A6-9E5F230B225D}" srcOrd="1" destOrd="0" presId="urn:microsoft.com/office/officeart/2005/8/layout/hierarchy3"/>
    <dgm:cxn modelId="{E6A7B889-DDA5-41FA-92C5-EE1C070500A8}" type="presParOf" srcId="{F18832A2-9F74-444B-88A6-9E5F230B225D}" destId="{2BD187AB-D40A-41DE-BFC3-4DC1FEADC141}" srcOrd="0" destOrd="0" presId="urn:microsoft.com/office/officeart/2005/8/layout/hierarchy3"/>
    <dgm:cxn modelId="{E3038E69-F827-4268-9DE8-599BA7CC9389}" type="presParOf" srcId="{F18832A2-9F74-444B-88A6-9E5F230B225D}" destId="{1F5E6B90-E3B8-4318-AEE1-2BB6776D784E}" srcOrd="1" destOrd="0" presId="urn:microsoft.com/office/officeart/2005/8/layout/hierarchy3"/>
    <dgm:cxn modelId="{0F7223EB-35B9-416F-B798-F1EAC439B387}" type="presParOf" srcId="{F18832A2-9F74-444B-88A6-9E5F230B225D}" destId="{E0DC40DF-4D60-495D-9193-EBFE44724012}" srcOrd="2" destOrd="0" presId="urn:microsoft.com/office/officeart/2005/8/layout/hierarchy3"/>
    <dgm:cxn modelId="{C7C48244-7D0B-4DC4-B286-AC31576242DF}" type="presParOf" srcId="{F18832A2-9F74-444B-88A6-9E5F230B225D}" destId="{E3E87C31-261C-46D5-BEEA-4DAFB3170D47}" srcOrd="3" destOrd="0" presId="urn:microsoft.com/office/officeart/2005/8/layout/hierarchy3"/>
    <dgm:cxn modelId="{BA12DB5E-568C-49B3-AD31-7043F6C3D793}" type="presParOf" srcId="{F18832A2-9F74-444B-88A6-9E5F230B225D}" destId="{36C52B84-9801-4DAD-B18F-FFC21DFE7614}" srcOrd="4" destOrd="0" presId="urn:microsoft.com/office/officeart/2005/8/layout/hierarchy3"/>
    <dgm:cxn modelId="{E9666179-717B-42CF-AB00-B4B9899CB05F}" type="presParOf" srcId="{F18832A2-9F74-444B-88A6-9E5F230B225D}" destId="{6105E8FF-18F4-4E71-9DB4-2B934A0FDD8E}" srcOrd="5" destOrd="0" presId="urn:microsoft.com/office/officeart/2005/8/layout/hierarchy3"/>
    <dgm:cxn modelId="{311EC32A-EA93-473B-9262-3E28B0EF34BD}" type="presParOf" srcId="{4773A50B-D1F0-4238-AD5F-6CFC4E6AECA1}" destId="{B980C126-DA23-4539-99E8-F395FE8AA245}" srcOrd="1" destOrd="0" presId="urn:microsoft.com/office/officeart/2005/8/layout/hierarchy3"/>
    <dgm:cxn modelId="{CC80CC87-5D13-429F-957E-2A8292E8811B}" type="presParOf" srcId="{B980C126-DA23-4539-99E8-F395FE8AA245}" destId="{28A40A68-4919-456D-BE9F-B45BB6132984}" srcOrd="0" destOrd="0" presId="urn:microsoft.com/office/officeart/2005/8/layout/hierarchy3"/>
    <dgm:cxn modelId="{DE4C4940-C353-466B-9780-EB5E9B968825}" type="presParOf" srcId="{28A40A68-4919-456D-BE9F-B45BB6132984}" destId="{341245B3-E24D-4715-8F87-32750ED035A3}" srcOrd="0" destOrd="0" presId="urn:microsoft.com/office/officeart/2005/8/layout/hierarchy3"/>
    <dgm:cxn modelId="{76365E84-A579-4C17-BA99-6E38F1295B13}" type="presParOf" srcId="{28A40A68-4919-456D-BE9F-B45BB6132984}" destId="{EB55F3DE-736F-4DA7-AD61-01FD81FA4062}" srcOrd="1" destOrd="0" presId="urn:microsoft.com/office/officeart/2005/8/layout/hierarchy3"/>
    <dgm:cxn modelId="{90D1F17D-F5BB-4994-9DD8-C3518BE177CB}" type="presParOf" srcId="{B980C126-DA23-4539-99E8-F395FE8AA245}" destId="{71C06DF9-177A-454E-89CA-F2B95108D66B}" srcOrd="1" destOrd="0" presId="urn:microsoft.com/office/officeart/2005/8/layout/hierarchy3"/>
    <dgm:cxn modelId="{6324EB46-B5A2-49F1-8264-33E992479C1D}" type="presParOf" srcId="{71C06DF9-177A-454E-89CA-F2B95108D66B}" destId="{4B20AECE-2C7A-42C1-A928-F998D65A4399}" srcOrd="0" destOrd="0" presId="urn:microsoft.com/office/officeart/2005/8/layout/hierarchy3"/>
    <dgm:cxn modelId="{26DC3A88-6A26-4C66-BDDD-7B31382C5FE5}" type="presParOf" srcId="{71C06DF9-177A-454E-89CA-F2B95108D66B}" destId="{591799BE-99E7-4BC3-8311-12E31C34671B}" srcOrd="1" destOrd="0" presId="urn:microsoft.com/office/officeart/2005/8/layout/hierarchy3"/>
    <dgm:cxn modelId="{60866A31-EEF3-4A3D-936A-EB16FA62C9E1}" type="presParOf" srcId="{71C06DF9-177A-454E-89CA-F2B95108D66B}" destId="{75681464-EF46-477C-9764-A4799953DC99}" srcOrd="2" destOrd="0" presId="urn:microsoft.com/office/officeart/2005/8/layout/hierarchy3"/>
    <dgm:cxn modelId="{335D64D7-15D4-4611-A907-140982C3BFFC}" type="presParOf" srcId="{71C06DF9-177A-454E-89CA-F2B95108D66B}" destId="{AE62B93A-6897-479E-822B-9F8463BAC67C}" srcOrd="3" destOrd="0" presId="urn:microsoft.com/office/officeart/2005/8/layout/hierarchy3"/>
    <dgm:cxn modelId="{78545CAF-12D7-4F43-A17A-5579776316AE}" type="presParOf" srcId="{71C06DF9-177A-454E-89CA-F2B95108D66B}" destId="{D76A3F7B-0D88-4565-B649-95105579CB89}" srcOrd="4" destOrd="0" presId="urn:microsoft.com/office/officeart/2005/8/layout/hierarchy3"/>
    <dgm:cxn modelId="{411AA003-289D-409B-A0ED-42F17B47DC20}" type="presParOf" srcId="{71C06DF9-177A-454E-89CA-F2B95108D66B}" destId="{F03F0D61-66F7-4552-8F61-68EB654D783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23E8C-81A2-43EC-BF2D-5C57D331F057}">
      <dsp:nvSpPr>
        <dsp:cNvPr id="0" name=""/>
        <dsp:cNvSpPr/>
      </dsp:nvSpPr>
      <dsp:spPr>
        <a:xfrm>
          <a:off x="904" y="0"/>
          <a:ext cx="2351445" cy="4569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solidFill>
                <a:schemeClr val="tx2"/>
              </a:solidFill>
            </a:rPr>
            <a:t>Ključna aktivnost 1 </a:t>
          </a:r>
        </a:p>
      </dsp:txBody>
      <dsp:txXfrm>
        <a:off x="904" y="0"/>
        <a:ext cx="2351445" cy="1370811"/>
      </dsp:txXfrm>
    </dsp:sp>
    <dsp:sp modelId="{B78D4541-9A02-49C0-9A4A-0127112D92DC}">
      <dsp:nvSpPr>
        <dsp:cNvPr id="0" name=""/>
        <dsp:cNvSpPr/>
      </dsp:nvSpPr>
      <dsp:spPr>
        <a:xfrm>
          <a:off x="236048" y="1370811"/>
          <a:ext cx="1881156" cy="297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2"/>
              </a:solidFill>
            </a:rPr>
            <a:t>Mobilnost  u svrhu učenja za pojedince</a:t>
          </a:r>
        </a:p>
      </dsp:txBody>
      <dsp:txXfrm>
        <a:off x="291145" y="1425908"/>
        <a:ext cx="1770962" cy="2859897"/>
      </dsp:txXfrm>
    </dsp:sp>
    <dsp:sp modelId="{12CE7887-222E-4A33-8571-68E975B0C1F9}">
      <dsp:nvSpPr>
        <dsp:cNvPr id="0" name=""/>
        <dsp:cNvSpPr/>
      </dsp:nvSpPr>
      <dsp:spPr>
        <a:xfrm>
          <a:off x="2528708" y="0"/>
          <a:ext cx="2351445" cy="4569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solidFill>
                <a:schemeClr val="tx2"/>
              </a:solidFill>
            </a:rPr>
            <a:t>Ključna aktivnost 2</a:t>
          </a:r>
        </a:p>
      </dsp:txBody>
      <dsp:txXfrm>
        <a:off x="2528708" y="0"/>
        <a:ext cx="2351445" cy="1370811"/>
      </dsp:txXfrm>
    </dsp:sp>
    <dsp:sp modelId="{675E6997-E706-4AF9-8CE8-4A0685CF42FB}">
      <dsp:nvSpPr>
        <dsp:cNvPr id="0" name=""/>
        <dsp:cNvSpPr/>
      </dsp:nvSpPr>
      <dsp:spPr>
        <a:xfrm>
          <a:off x="2763852" y="1370811"/>
          <a:ext cx="1881156" cy="297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2"/>
              </a:solidFill>
            </a:rPr>
            <a:t>Suradnja za inovacije i razmjenu dobre prakse</a:t>
          </a:r>
        </a:p>
      </dsp:txBody>
      <dsp:txXfrm>
        <a:off x="2818949" y="1425908"/>
        <a:ext cx="1770962" cy="2859897"/>
      </dsp:txXfrm>
    </dsp:sp>
    <dsp:sp modelId="{20DD8126-185B-4CA3-B8D4-8CE0E6017888}">
      <dsp:nvSpPr>
        <dsp:cNvPr id="0" name=""/>
        <dsp:cNvSpPr/>
      </dsp:nvSpPr>
      <dsp:spPr>
        <a:xfrm>
          <a:off x="5056512" y="0"/>
          <a:ext cx="2351445" cy="4569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>
              <a:solidFill>
                <a:schemeClr val="tx2"/>
              </a:solidFill>
            </a:rPr>
            <a:t>Ključna aktivnost 3</a:t>
          </a:r>
        </a:p>
      </dsp:txBody>
      <dsp:txXfrm>
        <a:off x="5056512" y="0"/>
        <a:ext cx="2351445" cy="1370811"/>
      </dsp:txXfrm>
    </dsp:sp>
    <dsp:sp modelId="{B7CFDCF2-6F1C-44A6-B759-E5EDCBADB3EE}">
      <dsp:nvSpPr>
        <dsp:cNvPr id="0" name=""/>
        <dsp:cNvSpPr/>
      </dsp:nvSpPr>
      <dsp:spPr>
        <a:xfrm>
          <a:off x="5291656" y="1370811"/>
          <a:ext cx="1881156" cy="297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2"/>
              </a:solidFill>
            </a:rPr>
            <a:t>Podrška reformi politika</a:t>
          </a:r>
        </a:p>
      </dsp:txBody>
      <dsp:txXfrm>
        <a:off x="5346753" y="1425908"/>
        <a:ext cx="1770962" cy="285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3E427-779F-4F0B-BBDE-1B7410678FAF}">
      <dsp:nvSpPr>
        <dsp:cNvPr id="0" name=""/>
        <dsp:cNvSpPr/>
      </dsp:nvSpPr>
      <dsp:spPr>
        <a:xfrm>
          <a:off x="0" y="0"/>
          <a:ext cx="7408863" cy="138276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>
              <a:solidFill>
                <a:schemeClr val="tx2"/>
              </a:solidFill>
            </a:rPr>
            <a:t>Mobilnost u svrhu učenja za pojedince</a:t>
          </a:r>
        </a:p>
      </dsp:txBody>
      <dsp:txXfrm>
        <a:off x="0" y="0"/>
        <a:ext cx="7408863" cy="1382769"/>
      </dsp:txXfrm>
    </dsp:sp>
    <dsp:sp modelId="{73716D2C-F9B6-43E1-802D-CA752573D5EE}">
      <dsp:nvSpPr>
        <dsp:cNvPr id="0" name=""/>
        <dsp:cNvSpPr/>
      </dsp:nvSpPr>
      <dsp:spPr>
        <a:xfrm>
          <a:off x="3617" y="1382769"/>
          <a:ext cx="2467209" cy="29038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tx2"/>
              </a:solidFill>
            </a:rPr>
            <a:t>Mobilnost studenata i (ne)nastavnog osoblja </a:t>
          </a:r>
        </a:p>
      </dsp:txBody>
      <dsp:txXfrm>
        <a:off x="3617" y="1382769"/>
        <a:ext cx="2467209" cy="2903815"/>
      </dsp:txXfrm>
    </dsp:sp>
    <dsp:sp modelId="{ED62C290-7AAC-4F99-924C-A4548761F2AC}">
      <dsp:nvSpPr>
        <dsp:cNvPr id="0" name=""/>
        <dsp:cNvSpPr/>
      </dsp:nvSpPr>
      <dsp:spPr>
        <a:xfrm>
          <a:off x="2470826" y="1382769"/>
          <a:ext cx="2467209" cy="29038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tx2"/>
              </a:solidFill>
            </a:rPr>
            <a:t>Združeni diplomski studij</a:t>
          </a:r>
        </a:p>
      </dsp:txBody>
      <dsp:txXfrm>
        <a:off x="2470826" y="1382769"/>
        <a:ext cx="2467209" cy="2903815"/>
      </dsp:txXfrm>
    </dsp:sp>
    <dsp:sp modelId="{27527F19-43C9-46CA-8629-3B7F5156C0B6}">
      <dsp:nvSpPr>
        <dsp:cNvPr id="0" name=""/>
        <dsp:cNvSpPr/>
      </dsp:nvSpPr>
      <dsp:spPr>
        <a:xfrm>
          <a:off x="4938036" y="1382769"/>
          <a:ext cx="2467209" cy="29038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solidFill>
                <a:schemeClr val="tx2"/>
              </a:solidFill>
            </a:rPr>
            <a:t>Jamstvo za zajmove za studente na diplomskim studijima</a:t>
          </a:r>
        </a:p>
      </dsp:txBody>
      <dsp:txXfrm>
        <a:off x="4938036" y="1382769"/>
        <a:ext cx="2467209" cy="2903815"/>
      </dsp:txXfrm>
    </dsp:sp>
    <dsp:sp modelId="{FE20964C-49DF-43C9-8C95-2514C55EE9C3}">
      <dsp:nvSpPr>
        <dsp:cNvPr id="0" name=""/>
        <dsp:cNvSpPr/>
      </dsp:nvSpPr>
      <dsp:spPr>
        <a:xfrm>
          <a:off x="0" y="4286584"/>
          <a:ext cx="7408863" cy="32264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6C5C1-B2AC-43B1-911F-50B498F5DB1A}">
      <dsp:nvSpPr>
        <dsp:cNvPr id="0" name=""/>
        <dsp:cNvSpPr/>
      </dsp:nvSpPr>
      <dsp:spPr>
        <a:xfrm>
          <a:off x="489288" y="4378"/>
          <a:ext cx="2260882" cy="16877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/>
            <a:t>Studijski boravak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/>
            <a:t>Stručna praksa</a:t>
          </a:r>
        </a:p>
      </dsp:txBody>
      <dsp:txXfrm>
        <a:off x="528833" y="43923"/>
        <a:ext cx="2181792" cy="1648155"/>
      </dsp:txXfrm>
    </dsp:sp>
    <dsp:sp modelId="{603459F8-484C-489E-A68B-CC119DB425C9}">
      <dsp:nvSpPr>
        <dsp:cNvPr id="0" name=""/>
        <dsp:cNvSpPr/>
      </dsp:nvSpPr>
      <dsp:spPr>
        <a:xfrm>
          <a:off x="489288" y="1692079"/>
          <a:ext cx="2260882" cy="7257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>
              <a:solidFill>
                <a:schemeClr val="tx2"/>
              </a:solidFill>
            </a:rPr>
            <a:t>Studenti </a:t>
          </a:r>
        </a:p>
      </dsp:txBody>
      <dsp:txXfrm>
        <a:off x="489288" y="1692079"/>
        <a:ext cx="1592170" cy="725711"/>
      </dsp:txXfrm>
    </dsp:sp>
    <dsp:sp modelId="{42F7FDC4-A38C-40E9-BCEA-DA143390ECB1}">
      <dsp:nvSpPr>
        <dsp:cNvPr id="0" name=""/>
        <dsp:cNvSpPr/>
      </dsp:nvSpPr>
      <dsp:spPr>
        <a:xfrm>
          <a:off x="2145415" y="1807351"/>
          <a:ext cx="791308" cy="7913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930E3-BDEA-437A-B369-2D20351DC34B}">
      <dsp:nvSpPr>
        <dsp:cNvPr id="0" name=""/>
        <dsp:cNvSpPr/>
      </dsp:nvSpPr>
      <dsp:spPr>
        <a:xfrm>
          <a:off x="3132766" y="4378"/>
          <a:ext cx="2260882" cy="16877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/>
            <a:t>Održavanje nastave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/>
            <a:t>Stručno usavršavanje</a:t>
          </a:r>
        </a:p>
      </dsp:txBody>
      <dsp:txXfrm>
        <a:off x="3172311" y="43923"/>
        <a:ext cx="2181792" cy="1648155"/>
      </dsp:txXfrm>
    </dsp:sp>
    <dsp:sp modelId="{A91203D0-3360-4E6C-874D-99AC59B8F44D}">
      <dsp:nvSpPr>
        <dsp:cNvPr id="0" name=""/>
        <dsp:cNvSpPr/>
      </dsp:nvSpPr>
      <dsp:spPr>
        <a:xfrm>
          <a:off x="3132766" y="1692079"/>
          <a:ext cx="2260882" cy="7257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>
              <a:solidFill>
                <a:schemeClr val="tx2"/>
              </a:solidFill>
            </a:rPr>
            <a:t>Nastavnici </a:t>
          </a:r>
        </a:p>
      </dsp:txBody>
      <dsp:txXfrm>
        <a:off x="3132766" y="1692079"/>
        <a:ext cx="1592170" cy="725711"/>
      </dsp:txXfrm>
    </dsp:sp>
    <dsp:sp modelId="{3802DE5D-CD58-4180-B4E6-91B3D9747658}">
      <dsp:nvSpPr>
        <dsp:cNvPr id="0" name=""/>
        <dsp:cNvSpPr/>
      </dsp:nvSpPr>
      <dsp:spPr>
        <a:xfrm>
          <a:off x="4788893" y="1807351"/>
          <a:ext cx="791308" cy="79130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44518-C003-45F2-B734-B3E1660A0A8C}">
      <dsp:nvSpPr>
        <dsp:cNvPr id="0" name=""/>
        <dsp:cNvSpPr/>
      </dsp:nvSpPr>
      <dsp:spPr>
        <a:xfrm>
          <a:off x="5776243" y="4378"/>
          <a:ext cx="2260882" cy="16877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/>
            <a:t>Stručno usavršavanje</a:t>
          </a:r>
        </a:p>
      </dsp:txBody>
      <dsp:txXfrm>
        <a:off x="5815788" y="43923"/>
        <a:ext cx="2181792" cy="1648155"/>
      </dsp:txXfrm>
    </dsp:sp>
    <dsp:sp modelId="{334A1B51-5945-4DC8-BEEC-E8CC0402AADA}">
      <dsp:nvSpPr>
        <dsp:cNvPr id="0" name=""/>
        <dsp:cNvSpPr/>
      </dsp:nvSpPr>
      <dsp:spPr>
        <a:xfrm>
          <a:off x="5776243" y="1692079"/>
          <a:ext cx="2260882" cy="7257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>
              <a:solidFill>
                <a:schemeClr val="tx2"/>
              </a:solidFill>
            </a:rPr>
            <a:t>Nenastavno osoblje </a:t>
          </a:r>
        </a:p>
      </dsp:txBody>
      <dsp:txXfrm>
        <a:off x="5776243" y="1692079"/>
        <a:ext cx="1592170" cy="725711"/>
      </dsp:txXfrm>
    </dsp:sp>
    <dsp:sp modelId="{5995786E-0E3E-49F2-9C65-056FBB5B3883}">
      <dsp:nvSpPr>
        <dsp:cNvPr id="0" name=""/>
        <dsp:cNvSpPr/>
      </dsp:nvSpPr>
      <dsp:spPr>
        <a:xfrm>
          <a:off x="7432370" y="1807351"/>
          <a:ext cx="791308" cy="79130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CDA57-A101-471F-AFF5-F80D52EBB43A}">
      <dsp:nvSpPr>
        <dsp:cNvPr id="0" name=""/>
        <dsp:cNvSpPr/>
      </dsp:nvSpPr>
      <dsp:spPr>
        <a:xfrm>
          <a:off x="3132766" y="2990579"/>
          <a:ext cx="2260882" cy="16877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200" kern="1200" dirty="0"/>
            <a:t>Održavanje predavanja u okviru održavanja nastave </a:t>
          </a:r>
        </a:p>
      </dsp:txBody>
      <dsp:txXfrm>
        <a:off x="3172311" y="3030124"/>
        <a:ext cx="2181792" cy="1648155"/>
      </dsp:txXfrm>
    </dsp:sp>
    <dsp:sp modelId="{DE923035-3E82-44EA-838A-8D83A3954D0B}">
      <dsp:nvSpPr>
        <dsp:cNvPr id="0" name=""/>
        <dsp:cNvSpPr/>
      </dsp:nvSpPr>
      <dsp:spPr>
        <a:xfrm>
          <a:off x="3132766" y="4678280"/>
          <a:ext cx="2260882" cy="7257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>
              <a:solidFill>
                <a:schemeClr val="tx2"/>
              </a:solidFill>
            </a:rPr>
            <a:t>Zaposlenici tvrtki iz inozemstva</a:t>
          </a:r>
        </a:p>
      </dsp:txBody>
      <dsp:txXfrm>
        <a:off x="3132766" y="4678280"/>
        <a:ext cx="1592170" cy="725711"/>
      </dsp:txXfrm>
    </dsp:sp>
    <dsp:sp modelId="{1D4948AE-849C-4706-9176-567A736D91E2}">
      <dsp:nvSpPr>
        <dsp:cNvPr id="0" name=""/>
        <dsp:cNvSpPr/>
      </dsp:nvSpPr>
      <dsp:spPr>
        <a:xfrm>
          <a:off x="4788893" y="4793552"/>
          <a:ext cx="791308" cy="79130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004A9-5A8A-42CB-8CA3-3D0FDBB9EB36}">
      <dsp:nvSpPr>
        <dsp:cNvPr id="0" name=""/>
        <dsp:cNvSpPr/>
      </dsp:nvSpPr>
      <dsp:spPr>
        <a:xfrm>
          <a:off x="0" y="14764"/>
          <a:ext cx="7408862" cy="599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>
              <a:solidFill>
                <a:schemeClr val="tx2"/>
              </a:solidFill>
            </a:rPr>
            <a:t>Programske zemlje </a:t>
          </a:r>
          <a:endParaRPr lang="hr-HR" sz="2400" kern="1200" dirty="0">
            <a:solidFill>
              <a:schemeClr val="tx2"/>
            </a:solidFill>
          </a:endParaRPr>
        </a:p>
      </dsp:txBody>
      <dsp:txXfrm>
        <a:off x="29243" y="44007"/>
        <a:ext cx="7350376" cy="540554"/>
      </dsp:txXfrm>
    </dsp:sp>
    <dsp:sp modelId="{31084D20-0356-466F-AD63-4B7B95B92E46}">
      <dsp:nvSpPr>
        <dsp:cNvPr id="0" name=""/>
        <dsp:cNvSpPr/>
      </dsp:nvSpPr>
      <dsp:spPr>
        <a:xfrm>
          <a:off x="0" y="613804"/>
          <a:ext cx="7408862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>
              <a:solidFill>
                <a:schemeClr val="tx1"/>
              </a:solidFill>
            </a:rPr>
            <a:t>Države članice EU</a:t>
          </a:r>
          <a:endParaRPr lang="hr-H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 dirty="0">
              <a:solidFill>
                <a:schemeClr val="tx1"/>
              </a:solidFill>
            </a:rPr>
            <a:t>Makedonija</a:t>
          </a:r>
          <a:r>
            <a:rPr lang="hr-HR" sz="2400" kern="1200" dirty="0" smtClean="0">
              <a:solidFill>
                <a:schemeClr val="tx1"/>
              </a:solidFill>
            </a:rPr>
            <a:t>, Srbija, </a:t>
          </a:r>
          <a:r>
            <a:rPr lang="hr-HR" sz="2400" kern="1200" dirty="0">
              <a:solidFill>
                <a:schemeClr val="tx1"/>
              </a:solidFill>
            </a:rPr>
            <a:t>Island, Lihtenštajn, Norveška, Turska, (Švicarska )</a:t>
          </a:r>
        </a:p>
      </dsp:txBody>
      <dsp:txXfrm>
        <a:off x="0" y="613804"/>
        <a:ext cx="7408862" cy="1159200"/>
      </dsp:txXfrm>
    </dsp:sp>
    <dsp:sp modelId="{F66ACE98-CA41-4367-A5D0-BE89505626F5}">
      <dsp:nvSpPr>
        <dsp:cNvPr id="0" name=""/>
        <dsp:cNvSpPr/>
      </dsp:nvSpPr>
      <dsp:spPr>
        <a:xfrm>
          <a:off x="0" y="1773005"/>
          <a:ext cx="7408862" cy="5990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>
              <a:solidFill>
                <a:schemeClr val="tx2"/>
              </a:solidFill>
            </a:rPr>
            <a:t>Susjedne partnerske zemlje Europske unije</a:t>
          </a:r>
          <a:endParaRPr lang="hr-HR" sz="2400" kern="1200" dirty="0">
            <a:solidFill>
              <a:schemeClr val="tx2"/>
            </a:solidFill>
          </a:endParaRPr>
        </a:p>
      </dsp:txBody>
      <dsp:txXfrm>
        <a:off x="29243" y="1802248"/>
        <a:ext cx="7350376" cy="540554"/>
      </dsp:txXfrm>
    </dsp:sp>
    <dsp:sp modelId="{8DB19DD6-08A4-4824-BB21-15EA0A502E97}">
      <dsp:nvSpPr>
        <dsp:cNvPr id="0" name=""/>
        <dsp:cNvSpPr/>
      </dsp:nvSpPr>
      <dsp:spPr>
        <a:xfrm>
          <a:off x="0" y="2372045"/>
          <a:ext cx="7408862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3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>
              <a:solidFill>
                <a:schemeClr val="tx1"/>
              </a:solidFill>
            </a:rPr>
            <a:t>Zapadni Balkan</a:t>
          </a:r>
          <a:endParaRPr lang="hr-H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>
              <a:solidFill>
                <a:schemeClr val="tx1"/>
              </a:solidFill>
            </a:rPr>
            <a:t>Zemlje Istočnog partnerstva</a:t>
          </a:r>
          <a:endParaRPr lang="hr-H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>
              <a:solidFill>
                <a:schemeClr val="tx1"/>
              </a:solidFill>
            </a:rPr>
            <a:t>Zemlje južnog Mediterana</a:t>
          </a:r>
          <a:endParaRPr lang="hr-H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400" kern="1200">
              <a:solidFill>
                <a:schemeClr val="tx1"/>
              </a:solidFill>
            </a:rPr>
            <a:t>Ruska Federacija 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0" y="2372045"/>
        <a:ext cx="7408862" cy="1656000"/>
      </dsp:txXfrm>
    </dsp:sp>
    <dsp:sp modelId="{8D87B51F-608B-4945-B4DB-D4D8E7F08B33}">
      <dsp:nvSpPr>
        <dsp:cNvPr id="0" name=""/>
        <dsp:cNvSpPr/>
      </dsp:nvSpPr>
      <dsp:spPr>
        <a:xfrm>
          <a:off x="0" y="4028045"/>
          <a:ext cx="7408862" cy="599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>
              <a:solidFill>
                <a:schemeClr val="tx2"/>
              </a:solidFill>
            </a:rPr>
            <a:t>Ostale partnerske zemlje </a:t>
          </a:r>
          <a:endParaRPr lang="hr-HR" sz="2400" kern="1200" dirty="0">
            <a:solidFill>
              <a:schemeClr val="tx2"/>
            </a:solidFill>
          </a:endParaRPr>
        </a:p>
      </dsp:txBody>
      <dsp:txXfrm>
        <a:off x="29243" y="4057288"/>
        <a:ext cx="7350376" cy="540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109F3-2DBF-4DC9-AA28-8696F7157F37}">
      <dsp:nvSpPr>
        <dsp:cNvPr id="0" name=""/>
        <dsp:cNvSpPr/>
      </dsp:nvSpPr>
      <dsp:spPr>
        <a:xfrm>
          <a:off x="1046845" y="3082"/>
          <a:ext cx="2362298" cy="11811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Studijski boravak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SMS</a:t>
          </a:r>
        </a:p>
      </dsp:txBody>
      <dsp:txXfrm>
        <a:off x="1081440" y="37677"/>
        <a:ext cx="2293108" cy="1111959"/>
      </dsp:txXfrm>
    </dsp:sp>
    <dsp:sp modelId="{D930EBEB-0742-4857-8B94-B930107ACCFF}">
      <dsp:nvSpPr>
        <dsp:cNvPr id="0" name=""/>
        <dsp:cNvSpPr/>
      </dsp:nvSpPr>
      <dsp:spPr>
        <a:xfrm>
          <a:off x="1283075" y="1184231"/>
          <a:ext cx="236229" cy="885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861"/>
              </a:lnTo>
              <a:lnTo>
                <a:pt x="236229" y="88586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63AFF-37ED-419A-AAED-55184375369C}">
      <dsp:nvSpPr>
        <dsp:cNvPr id="0" name=""/>
        <dsp:cNvSpPr/>
      </dsp:nvSpPr>
      <dsp:spPr>
        <a:xfrm>
          <a:off x="1519305" y="1479518"/>
          <a:ext cx="1889838" cy="11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/>
            <a:t>Od 3 do 12 mjeseci </a:t>
          </a:r>
        </a:p>
      </dsp:txBody>
      <dsp:txXfrm>
        <a:off x="1553900" y="1514113"/>
        <a:ext cx="1820648" cy="1111959"/>
      </dsp:txXfrm>
    </dsp:sp>
    <dsp:sp modelId="{BDD5C81E-8C08-49E1-AE55-7D550549A33D}">
      <dsp:nvSpPr>
        <dsp:cNvPr id="0" name=""/>
        <dsp:cNvSpPr/>
      </dsp:nvSpPr>
      <dsp:spPr>
        <a:xfrm>
          <a:off x="1283075" y="1184231"/>
          <a:ext cx="236229" cy="236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298"/>
              </a:lnTo>
              <a:lnTo>
                <a:pt x="236229" y="236229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5A6D7-4458-42F7-8A4A-20ACB8BB391C}">
      <dsp:nvSpPr>
        <dsp:cNvPr id="0" name=""/>
        <dsp:cNvSpPr/>
      </dsp:nvSpPr>
      <dsp:spPr>
        <a:xfrm>
          <a:off x="1519305" y="2955955"/>
          <a:ext cx="1889838" cy="11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Financijska potpora ovisno o državi u kojoj je ostvarena mobilnost</a:t>
          </a:r>
        </a:p>
      </dsp:txBody>
      <dsp:txXfrm>
        <a:off x="1553900" y="2990550"/>
        <a:ext cx="1820648" cy="1111959"/>
      </dsp:txXfrm>
    </dsp:sp>
    <dsp:sp modelId="{D548046A-E973-427F-8D0E-3D507DCAA020}">
      <dsp:nvSpPr>
        <dsp:cNvPr id="0" name=""/>
        <dsp:cNvSpPr/>
      </dsp:nvSpPr>
      <dsp:spPr>
        <a:xfrm>
          <a:off x="1283075" y="1184231"/>
          <a:ext cx="236229" cy="3838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8734"/>
              </a:lnTo>
              <a:lnTo>
                <a:pt x="236229" y="383873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B2DC1-34B2-4A25-AA33-72179E064596}">
      <dsp:nvSpPr>
        <dsp:cNvPr id="0" name=""/>
        <dsp:cNvSpPr/>
      </dsp:nvSpPr>
      <dsp:spPr>
        <a:xfrm>
          <a:off x="1519305" y="4432391"/>
          <a:ext cx="1889838" cy="11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Iznos potpore ovisno o točnom broju DANA provedenih na mobilnosti</a:t>
          </a:r>
        </a:p>
      </dsp:txBody>
      <dsp:txXfrm>
        <a:off x="1553900" y="4466986"/>
        <a:ext cx="1820648" cy="1111959"/>
      </dsp:txXfrm>
    </dsp:sp>
    <dsp:sp modelId="{C2D364A7-8813-43F5-9850-02330E3E25BF}">
      <dsp:nvSpPr>
        <dsp:cNvPr id="0" name=""/>
        <dsp:cNvSpPr/>
      </dsp:nvSpPr>
      <dsp:spPr>
        <a:xfrm>
          <a:off x="3999718" y="3082"/>
          <a:ext cx="2362298" cy="11811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Stručna praksa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SMP</a:t>
          </a:r>
        </a:p>
      </dsp:txBody>
      <dsp:txXfrm>
        <a:off x="4034313" y="37677"/>
        <a:ext cx="2293108" cy="1111959"/>
      </dsp:txXfrm>
    </dsp:sp>
    <dsp:sp modelId="{EC1EADE4-63D6-4B49-9059-877D57ACF073}">
      <dsp:nvSpPr>
        <dsp:cNvPr id="0" name=""/>
        <dsp:cNvSpPr/>
      </dsp:nvSpPr>
      <dsp:spPr>
        <a:xfrm>
          <a:off x="4235948" y="1184231"/>
          <a:ext cx="236229" cy="885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861"/>
              </a:lnTo>
              <a:lnTo>
                <a:pt x="236229" y="88586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58CB1-13AF-40E6-B5CE-FD79B073012A}">
      <dsp:nvSpPr>
        <dsp:cNvPr id="0" name=""/>
        <dsp:cNvSpPr/>
      </dsp:nvSpPr>
      <dsp:spPr>
        <a:xfrm>
          <a:off x="4472177" y="1479518"/>
          <a:ext cx="1889838" cy="11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Od 2 do 12 mjeseci</a:t>
          </a:r>
        </a:p>
      </dsp:txBody>
      <dsp:txXfrm>
        <a:off x="4506772" y="1514113"/>
        <a:ext cx="1820648" cy="1111959"/>
      </dsp:txXfrm>
    </dsp:sp>
    <dsp:sp modelId="{5639EF53-101E-45C4-BB5B-14BB97EA82C8}">
      <dsp:nvSpPr>
        <dsp:cNvPr id="0" name=""/>
        <dsp:cNvSpPr/>
      </dsp:nvSpPr>
      <dsp:spPr>
        <a:xfrm>
          <a:off x="4235948" y="1184231"/>
          <a:ext cx="236229" cy="2362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298"/>
              </a:lnTo>
              <a:lnTo>
                <a:pt x="236229" y="236229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1C71D-18B9-444E-84F6-231E6C6E9BD9}">
      <dsp:nvSpPr>
        <dsp:cNvPr id="0" name=""/>
        <dsp:cNvSpPr/>
      </dsp:nvSpPr>
      <dsp:spPr>
        <a:xfrm>
          <a:off x="4472177" y="2955955"/>
          <a:ext cx="1889838" cy="1181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Financijska potpora ovisno o državi u kojoj je ostvarena mobilnost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+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/>
            <a:t>Sufinanciranje </a:t>
          </a:r>
        </a:p>
      </dsp:txBody>
      <dsp:txXfrm>
        <a:off x="4506772" y="2990550"/>
        <a:ext cx="1820648" cy="11119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17283-1C4F-415C-BFFB-A0777B123ACE}">
      <dsp:nvSpPr>
        <dsp:cNvPr id="0" name=""/>
        <dsp:cNvSpPr/>
      </dsp:nvSpPr>
      <dsp:spPr>
        <a:xfrm>
          <a:off x="2686780" y="3704"/>
          <a:ext cx="1683222" cy="10940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solidFill>
                <a:schemeClr val="tx1"/>
              </a:solidFill>
            </a:rPr>
            <a:t>Odabir studenta na natječaju</a:t>
          </a:r>
          <a:endParaRPr lang="hr-HR" sz="1500" kern="1200" dirty="0">
            <a:solidFill>
              <a:schemeClr val="tx1"/>
            </a:solidFill>
          </a:endParaRPr>
        </a:p>
      </dsp:txBody>
      <dsp:txXfrm>
        <a:off x="2740189" y="57113"/>
        <a:ext cx="1576404" cy="987276"/>
      </dsp:txXfrm>
    </dsp:sp>
    <dsp:sp modelId="{1B81FA9A-EDA4-4B6C-9CBC-C6D8B8AFB3A6}">
      <dsp:nvSpPr>
        <dsp:cNvPr id="0" name=""/>
        <dsp:cNvSpPr/>
      </dsp:nvSpPr>
      <dsp:spPr>
        <a:xfrm>
          <a:off x="1342441" y="550751"/>
          <a:ext cx="4371900" cy="4371900"/>
        </a:xfrm>
        <a:custGeom>
          <a:avLst/>
          <a:gdLst/>
          <a:ahLst/>
          <a:cxnLst/>
          <a:rect l="0" t="0" r="0" b="0"/>
          <a:pathLst>
            <a:path>
              <a:moveTo>
                <a:pt x="3253072" y="278169"/>
              </a:moveTo>
              <a:arcTo wR="2185950" hR="2185950" stAng="17953235" swAng="12118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07E1F-0A0E-46D7-88B6-EAF8726BC9A5}">
      <dsp:nvSpPr>
        <dsp:cNvPr id="0" name=""/>
        <dsp:cNvSpPr/>
      </dsp:nvSpPr>
      <dsp:spPr>
        <a:xfrm>
          <a:off x="4765743" y="1514159"/>
          <a:ext cx="1683222" cy="10940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solidFill>
                <a:schemeClr val="tx1"/>
              </a:solidFill>
            </a:rPr>
            <a:t>Jezična procjena</a:t>
          </a:r>
          <a:endParaRPr lang="hr-HR" sz="1500" kern="1200" dirty="0">
            <a:solidFill>
              <a:schemeClr val="tx1"/>
            </a:solidFill>
          </a:endParaRPr>
        </a:p>
      </dsp:txBody>
      <dsp:txXfrm>
        <a:off x="4819152" y="1567568"/>
        <a:ext cx="1576404" cy="987276"/>
      </dsp:txXfrm>
    </dsp:sp>
    <dsp:sp modelId="{24485385-08DF-4F67-A069-2E30B3C38688}">
      <dsp:nvSpPr>
        <dsp:cNvPr id="0" name=""/>
        <dsp:cNvSpPr/>
      </dsp:nvSpPr>
      <dsp:spPr>
        <a:xfrm>
          <a:off x="1342441" y="550751"/>
          <a:ext cx="4371900" cy="4371900"/>
        </a:xfrm>
        <a:custGeom>
          <a:avLst/>
          <a:gdLst/>
          <a:ahLst/>
          <a:cxnLst/>
          <a:rect l="0" t="0" r="0" b="0"/>
          <a:pathLst>
            <a:path>
              <a:moveTo>
                <a:pt x="4366661" y="2337202"/>
              </a:moveTo>
              <a:arcTo wR="2185950" hR="2185950" stAng="21838058" swAng="13599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B10FC-1C81-4DDC-BFF3-83F91B1B005C}">
      <dsp:nvSpPr>
        <dsp:cNvPr id="0" name=""/>
        <dsp:cNvSpPr/>
      </dsp:nvSpPr>
      <dsp:spPr>
        <a:xfrm>
          <a:off x="3971650" y="3958126"/>
          <a:ext cx="1683222" cy="10940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solidFill>
                <a:schemeClr val="tx1"/>
              </a:solidFill>
            </a:rPr>
            <a:t>Online jezični tečaj ili druga vrsta jezične pripreme</a:t>
          </a:r>
          <a:endParaRPr lang="hr-HR" sz="1500" kern="1200" dirty="0">
            <a:solidFill>
              <a:schemeClr val="tx1"/>
            </a:solidFill>
          </a:endParaRPr>
        </a:p>
      </dsp:txBody>
      <dsp:txXfrm>
        <a:off x="4025059" y="4011535"/>
        <a:ext cx="1576404" cy="987276"/>
      </dsp:txXfrm>
    </dsp:sp>
    <dsp:sp modelId="{E50441DA-5287-4B17-8E69-2C3599BDA3BA}">
      <dsp:nvSpPr>
        <dsp:cNvPr id="0" name=""/>
        <dsp:cNvSpPr/>
      </dsp:nvSpPr>
      <dsp:spPr>
        <a:xfrm>
          <a:off x="1342441" y="550751"/>
          <a:ext cx="4371900" cy="4371900"/>
        </a:xfrm>
        <a:custGeom>
          <a:avLst/>
          <a:gdLst/>
          <a:ahLst/>
          <a:cxnLst/>
          <a:rect l="0" t="0" r="0" b="0"/>
          <a:pathLst>
            <a:path>
              <a:moveTo>
                <a:pt x="2454321" y="4355364"/>
              </a:moveTo>
              <a:arcTo wR="2185950" hR="2185950" stAng="4976877" swAng="84624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4B9A3-FBC1-4BE9-A768-23339CC2A74C}">
      <dsp:nvSpPr>
        <dsp:cNvPr id="0" name=""/>
        <dsp:cNvSpPr/>
      </dsp:nvSpPr>
      <dsp:spPr>
        <a:xfrm>
          <a:off x="1401911" y="3958126"/>
          <a:ext cx="1683222" cy="10940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solidFill>
                <a:schemeClr val="tx1"/>
              </a:solidFill>
            </a:rPr>
            <a:t>Mogućnost korištenja alata prije / tijekom mobilnosti</a:t>
          </a:r>
          <a:endParaRPr lang="hr-HR" sz="1500" kern="1200" dirty="0">
            <a:solidFill>
              <a:schemeClr val="tx1"/>
            </a:solidFill>
          </a:endParaRPr>
        </a:p>
      </dsp:txBody>
      <dsp:txXfrm>
        <a:off x="1455320" y="4011535"/>
        <a:ext cx="1576404" cy="987276"/>
      </dsp:txXfrm>
    </dsp:sp>
    <dsp:sp modelId="{467DE9B9-A8A3-439D-AC6F-498790768978}">
      <dsp:nvSpPr>
        <dsp:cNvPr id="0" name=""/>
        <dsp:cNvSpPr/>
      </dsp:nvSpPr>
      <dsp:spPr>
        <a:xfrm>
          <a:off x="1342441" y="550751"/>
          <a:ext cx="4371900" cy="4371900"/>
        </a:xfrm>
        <a:custGeom>
          <a:avLst/>
          <a:gdLst/>
          <a:ahLst/>
          <a:cxnLst/>
          <a:rect l="0" t="0" r="0" b="0"/>
          <a:pathLst>
            <a:path>
              <a:moveTo>
                <a:pt x="231951" y="3165883"/>
              </a:moveTo>
              <a:arcTo wR="2185950" hR="2185950" stAng="9201970" swAng="135997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53156-E1CD-472E-B5F9-84BF4FDB36B1}">
      <dsp:nvSpPr>
        <dsp:cNvPr id="0" name=""/>
        <dsp:cNvSpPr/>
      </dsp:nvSpPr>
      <dsp:spPr>
        <a:xfrm>
          <a:off x="607818" y="1514159"/>
          <a:ext cx="1683222" cy="109409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>
              <a:solidFill>
                <a:schemeClr val="tx1"/>
              </a:solidFill>
            </a:rPr>
            <a:t>Procjena napretka </a:t>
          </a:r>
          <a:endParaRPr lang="hr-HR" sz="1500" kern="1200" dirty="0">
            <a:solidFill>
              <a:schemeClr val="tx1"/>
            </a:solidFill>
          </a:endParaRPr>
        </a:p>
      </dsp:txBody>
      <dsp:txXfrm>
        <a:off x="661227" y="1567568"/>
        <a:ext cx="1576404" cy="987276"/>
      </dsp:txXfrm>
    </dsp:sp>
    <dsp:sp modelId="{62B2A039-AF04-4370-A3EB-99FA38141757}">
      <dsp:nvSpPr>
        <dsp:cNvPr id="0" name=""/>
        <dsp:cNvSpPr/>
      </dsp:nvSpPr>
      <dsp:spPr>
        <a:xfrm>
          <a:off x="1342441" y="550751"/>
          <a:ext cx="4371900" cy="4371900"/>
        </a:xfrm>
        <a:custGeom>
          <a:avLst/>
          <a:gdLst/>
          <a:ahLst/>
          <a:cxnLst/>
          <a:rect l="0" t="0" r="0" b="0"/>
          <a:pathLst>
            <a:path>
              <a:moveTo>
                <a:pt x="525769" y="763917"/>
              </a:moveTo>
              <a:arcTo wR="2185950" hR="2185950" stAng="13234908" swAng="121185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70E26-CC34-4C79-8687-8C1FD71EA473}">
      <dsp:nvSpPr>
        <dsp:cNvPr id="0" name=""/>
        <dsp:cNvSpPr/>
      </dsp:nvSpPr>
      <dsp:spPr>
        <a:xfrm>
          <a:off x="1404988" y="1512"/>
          <a:ext cx="2043948" cy="1021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2"/>
              </a:solidFill>
            </a:rPr>
            <a:t>Održavanje nastave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2"/>
              </a:solidFill>
            </a:rPr>
            <a:t>(STA)</a:t>
          </a:r>
        </a:p>
      </dsp:txBody>
      <dsp:txXfrm>
        <a:off x="1434921" y="31445"/>
        <a:ext cx="1984082" cy="962108"/>
      </dsp:txXfrm>
    </dsp:sp>
    <dsp:sp modelId="{2BD187AB-D40A-41DE-BFC3-4DC1FEADC141}">
      <dsp:nvSpPr>
        <dsp:cNvPr id="0" name=""/>
        <dsp:cNvSpPr/>
      </dsp:nvSpPr>
      <dsp:spPr>
        <a:xfrm>
          <a:off x="1609383" y="1023486"/>
          <a:ext cx="204394" cy="76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480"/>
              </a:lnTo>
              <a:lnTo>
                <a:pt x="204394" y="76648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E6B90-E3B8-4318-AEE1-2BB6776D784E}">
      <dsp:nvSpPr>
        <dsp:cNvPr id="0" name=""/>
        <dsp:cNvSpPr/>
      </dsp:nvSpPr>
      <dsp:spPr>
        <a:xfrm>
          <a:off x="1813778" y="1278980"/>
          <a:ext cx="1635158" cy="1021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Od 2 dana do 2 mjeseca</a:t>
          </a:r>
        </a:p>
      </dsp:txBody>
      <dsp:txXfrm>
        <a:off x="1843711" y="1308913"/>
        <a:ext cx="1575292" cy="962108"/>
      </dsp:txXfrm>
    </dsp:sp>
    <dsp:sp modelId="{E0DC40DF-4D60-495D-9193-EBFE44724012}">
      <dsp:nvSpPr>
        <dsp:cNvPr id="0" name=""/>
        <dsp:cNvSpPr/>
      </dsp:nvSpPr>
      <dsp:spPr>
        <a:xfrm>
          <a:off x="1609383" y="1023486"/>
          <a:ext cx="204394" cy="204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948"/>
              </a:lnTo>
              <a:lnTo>
                <a:pt x="204394" y="20439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87C31-261C-46D5-BEEA-4DAFB3170D47}">
      <dsp:nvSpPr>
        <dsp:cNvPr id="0" name=""/>
        <dsp:cNvSpPr/>
      </dsp:nvSpPr>
      <dsp:spPr>
        <a:xfrm>
          <a:off x="1813778" y="2556448"/>
          <a:ext cx="1635158" cy="1021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Financijska potpora</a:t>
          </a:r>
        </a:p>
      </dsp:txBody>
      <dsp:txXfrm>
        <a:off x="1843711" y="2586381"/>
        <a:ext cx="1575292" cy="962108"/>
      </dsp:txXfrm>
    </dsp:sp>
    <dsp:sp modelId="{36C52B84-9801-4DAD-B18F-FFC21DFE7614}">
      <dsp:nvSpPr>
        <dsp:cNvPr id="0" name=""/>
        <dsp:cNvSpPr/>
      </dsp:nvSpPr>
      <dsp:spPr>
        <a:xfrm>
          <a:off x="1609383" y="1023486"/>
          <a:ext cx="204394" cy="3321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1416"/>
              </a:lnTo>
              <a:lnTo>
                <a:pt x="204394" y="332141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5E8FF-18F4-4E71-9DB4-2B934A0FDD8E}">
      <dsp:nvSpPr>
        <dsp:cNvPr id="0" name=""/>
        <dsp:cNvSpPr/>
      </dsp:nvSpPr>
      <dsp:spPr>
        <a:xfrm>
          <a:off x="1813778" y="3833916"/>
          <a:ext cx="1635158" cy="1021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Životni troškovi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Putni troškovi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Uvećan iznos potpore za nastavnike s posebnim potrebama</a:t>
          </a:r>
        </a:p>
      </dsp:txBody>
      <dsp:txXfrm>
        <a:off x="1843711" y="3863849"/>
        <a:ext cx="1575292" cy="962108"/>
      </dsp:txXfrm>
    </dsp:sp>
    <dsp:sp modelId="{341245B3-E24D-4715-8F87-32750ED035A3}">
      <dsp:nvSpPr>
        <dsp:cNvPr id="0" name=""/>
        <dsp:cNvSpPr/>
      </dsp:nvSpPr>
      <dsp:spPr>
        <a:xfrm>
          <a:off x="3959924" y="1512"/>
          <a:ext cx="2043948" cy="1021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2"/>
              </a:solidFill>
            </a:rPr>
            <a:t>Stručno usavršavanje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2"/>
              </a:solidFill>
            </a:rPr>
            <a:t>(STT)</a:t>
          </a:r>
        </a:p>
      </dsp:txBody>
      <dsp:txXfrm>
        <a:off x="3989857" y="31445"/>
        <a:ext cx="1984082" cy="962108"/>
      </dsp:txXfrm>
    </dsp:sp>
    <dsp:sp modelId="{4B20AECE-2C7A-42C1-A928-F998D65A4399}">
      <dsp:nvSpPr>
        <dsp:cNvPr id="0" name=""/>
        <dsp:cNvSpPr/>
      </dsp:nvSpPr>
      <dsp:spPr>
        <a:xfrm>
          <a:off x="4164319" y="1023486"/>
          <a:ext cx="204394" cy="766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480"/>
              </a:lnTo>
              <a:lnTo>
                <a:pt x="204394" y="76648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799BE-99E7-4BC3-8311-12E31C34671B}">
      <dsp:nvSpPr>
        <dsp:cNvPr id="0" name=""/>
        <dsp:cNvSpPr/>
      </dsp:nvSpPr>
      <dsp:spPr>
        <a:xfrm>
          <a:off x="4368714" y="1278980"/>
          <a:ext cx="1635158" cy="1021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Od 2 dana do 2 mjeseca</a:t>
          </a:r>
        </a:p>
      </dsp:txBody>
      <dsp:txXfrm>
        <a:off x="4398647" y="1308913"/>
        <a:ext cx="1575292" cy="962108"/>
      </dsp:txXfrm>
    </dsp:sp>
    <dsp:sp modelId="{75681464-EF46-477C-9764-A4799953DC99}">
      <dsp:nvSpPr>
        <dsp:cNvPr id="0" name=""/>
        <dsp:cNvSpPr/>
      </dsp:nvSpPr>
      <dsp:spPr>
        <a:xfrm>
          <a:off x="4164319" y="1023486"/>
          <a:ext cx="204394" cy="204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3948"/>
              </a:lnTo>
              <a:lnTo>
                <a:pt x="204394" y="204394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2B93A-6897-479E-822B-9F8463BAC67C}">
      <dsp:nvSpPr>
        <dsp:cNvPr id="0" name=""/>
        <dsp:cNvSpPr/>
      </dsp:nvSpPr>
      <dsp:spPr>
        <a:xfrm>
          <a:off x="4368714" y="2556448"/>
          <a:ext cx="1635158" cy="1021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/>
            <a:t>Financijska potpora</a:t>
          </a:r>
        </a:p>
      </dsp:txBody>
      <dsp:txXfrm>
        <a:off x="4398647" y="2586381"/>
        <a:ext cx="1575292" cy="962108"/>
      </dsp:txXfrm>
    </dsp:sp>
    <dsp:sp modelId="{D76A3F7B-0D88-4565-B649-95105579CB89}">
      <dsp:nvSpPr>
        <dsp:cNvPr id="0" name=""/>
        <dsp:cNvSpPr/>
      </dsp:nvSpPr>
      <dsp:spPr>
        <a:xfrm>
          <a:off x="4164319" y="1023486"/>
          <a:ext cx="204394" cy="3321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1416"/>
              </a:lnTo>
              <a:lnTo>
                <a:pt x="204394" y="332141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F0D61-66F7-4552-8F61-68EB654D783D}">
      <dsp:nvSpPr>
        <dsp:cNvPr id="0" name=""/>
        <dsp:cNvSpPr/>
      </dsp:nvSpPr>
      <dsp:spPr>
        <a:xfrm>
          <a:off x="4368714" y="3833916"/>
          <a:ext cx="1635158" cy="1021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Životni troškovi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Putni troškovi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/>
            <a:t>Uvećan iznos potpore za nastavnike s posebnim potrebama</a:t>
          </a:r>
        </a:p>
      </dsp:txBody>
      <dsp:txXfrm>
        <a:off x="4398647" y="3863849"/>
        <a:ext cx="1575292" cy="962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241216-23BE-4F33-A676-CB4BEBD33789}" type="datetimeFigureOut">
              <a:rPr lang="hr-HR" smtClean="0"/>
              <a:t>28.1.2021.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DAC98E-B6F7-486C-90D5-A4C54F1DA69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37600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17A4AA-76E6-44A1-B76F-8A732E2A8140}" type="datetimeFigureOut">
              <a:rPr lang="hr-HR" smtClean="0"/>
              <a:t>28.1.2021.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8E27A8-8D7A-40DE-863C-4F0686AB699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30861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27A8-8D7A-40DE-863C-4F0686AB6993}" type="slidenum">
              <a:rPr lang="hr-HR" smtClean="0"/>
              <a:t>1</a:t>
            </a:fld>
            <a:endParaRPr lang="hr-HR" dirty="0"/>
          </a:p>
        </p:txBody>
      </p:sp>
      <p:sp>
        <p:nvSpPr>
          <p:cNvPr id="5" name="Rezervirano mjesto zaglavlj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30E-8D3D-4362-84B4-B694B128E60E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75EE-1D0E-4C36-9A97-8EF4777C0613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4B76-EE23-4DF6-A2AB-46D3680E83D7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468A-ADB0-42E5-A427-A8D53BB79256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FC1-E164-411E-9E67-246B94CB5CA8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AC240-79D4-4247-B907-D749DBFBD5A6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4F6A2-D0C4-4315-BC33-D00B22E9267C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431A-6B87-4501-BD82-9220D556580A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0663-3A1D-48A5-8ADB-74835282BD30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CE4F-E467-402F-B0CA-1248A8BF742C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8A62B-038C-4982-B0DE-367D4B0C920A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EC2A36-1E4B-40F7-B03D-87E6C9EB50E0}" type="datetime1">
              <a:rPr lang="hr-HR" smtClean="0"/>
              <a:t>28.1.2021.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hr-HR"/>
              <a:t>Erasmus +  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1A92138-4A08-4E88-B981-0F3C16DD942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uaiasi.ro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uni-neumann.hu/facultie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upi.s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.si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z.pl/english" TargetMode="External"/><Relationship Id="rId2" Type="http://schemas.openxmlformats.org/officeDocument/2006/relationships/hyperlink" Target="http://www.wsh.pl/e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au-plovdiv.bg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da.it/university%20and%20beyond" TargetMode="External"/><Relationship Id="rId2" Type="http://schemas.openxmlformats.org/officeDocument/2006/relationships/hyperlink" Target="http://www.unica.i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ational.dicle.edu.tr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://erasmus.dpu.edu.tr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klareli.edu.tr/" TargetMode="External"/><Relationship Id="rId2" Type="http://schemas.openxmlformats.org/officeDocument/2006/relationships/hyperlink" Target="http://www.toros.edu.tr/go.to/EN/indek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cts.mehmetakif.edu.tr/en" TargetMode="External"/><Relationship Id="rId2" Type="http://schemas.openxmlformats.org/officeDocument/2006/relationships/hyperlink" Target="http://erasmus-en.omu.edu.t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inonu.edu.tr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google.com/url?sa=t&amp;rct=j&amp;q=&amp;esrc=s&amp;source=web&amp;cd=&amp;cad=rja&amp;uact=8&amp;ved=2ahUKEwiFx7PKnojqAhVGlYsKHYFBDyYQjBAwAXoECAIQAw&amp;url=https://www.ieu.edu.tr/en&amp;usg=AOvVaw1aQDO7M9EaXWtKAnxE2YC-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google.com/url?sa=t&amp;rct=j&amp;q=&amp;esrc=s&amp;source=web&amp;cd=&amp;cad=rja&amp;uact=8&amp;ved=2ahUKEwiYqd-2nYjqAhXt-ioKHTA3BJAQjBAwAXoECAYQAg&amp;url=http://bilecik.edu.tr/en/&amp;usg=AOvVaw36GxFdGMwgYRq_qDc2G1KI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nost.hr/index.php?id=839" TargetMode="External"/><Relationship Id="rId2" Type="http://schemas.openxmlformats.org/officeDocument/2006/relationships/hyperlink" Target="http://ec.europa.eu/programmes/erasmus-plus/discover/index_h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obilnost.hr/prilozi/05_1401435662_FAQ_visoko_obrazovanje_v1.3_fin_v.pdf" TargetMode="External"/><Relationship Id="rId4" Type="http://schemas.openxmlformats.org/officeDocument/2006/relationships/hyperlink" Target="http://www.mobilnost.hr/prilozi/05_1391170672_Erasmus_financijski_iznosi_fin_v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eknin.hr/hr/medjunarodna-suradnja" TargetMode="External"/><Relationship Id="rId2" Type="http://schemas.openxmlformats.org/officeDocument/2006/relationships/hyperlink" Target="http://www.veleknin.hr/data/file/erasmus/Erasmus_povelj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2656"/>
            <a:ext cx="2818098" cy="281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6946"/>
            <a:ext cx="2305315" cy="99480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86046" y="1340768"/>
            <a:ext cx="5723468" cy="913985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 +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47638" y="2996952"/>
            <a:ext cx="5712179" cy="1524000"/>
          </a:xfrm>
        </p:spPr>
        <p:txBody>
          <a:bodyPr>
            <a:normAutofit fontScale="70000" lnSpcReduction="20000"/>
          </a:bodyPr>
          <a:lstStyle/>
          <a:p>
            <a:r>
              <a:rPr lang="hr-HR" dirty="0">
                <a:solidFill>
                  <a:schemeClr val="tx2"/>
                </a:solidFill>
              </a:rPr>
              <a:t>Europa na dlanu </a:t>
            </a:r>
            <a:r>
              <a:rPr lang="hr-HR" dirty="0">
                <a:solidFill>
                  <a:schemeClr val="tx2"/>
                </a:solidFill>
                <a:sym typeface="Wingdings" pitchFamily="2" charset="2"/>
              </a:rPr>
              <a:t>!</a:t>
            </a:r>
          </a:p>
          <a:p>
            <a:pPr algn="l"/>
            <a:r>
              <a:rPr lang="hr-HR" sz="2200" dirty="0">
                <a:sym typeface="Wingdings" pitchFamily="2" charset="2"/>
              </a:rPr>
              <a:t>Ljubica Ukić, struč.spec.oec</a:t>
            </a:r>
            <a:r>
              <a:rPr lang="hr-HR" sz="2200" dirty="0" smtClean="0">
                <a:sym typeface="Wingdings" pitchFamily="2" charset="2"/>
              </a:rPr>
              <a:t>. (autor)</a:t>
            </a:r>
          </a:p>
          <a:p>
            <a:pPr algn="l"/>
            <a:r>
              <a:rPr lang="hr-HR" sz="2200" dirty="0">
                <a:sym typeface="Wingdings" pitchFamily="2" charset="2"/>
              </a:rPr>
              <a:t>d</a:t>
            </a:r>
            <a:r>
              <a:rPr lang="hr-HR" sz="2200" dirty="0" smtClean="0">
                <a:sym typeface="Wingdings" pitchFamily="2" charset="2"/>
              </a:rPr>
              <a:t>oc. dr. sc. Boris </a:t>
            </a:r>
            <a:r>
              <a:rPr lang="hr-HR" sz="2200" dirty="0" err="1" smtClean="0">
                <a:sym typeface="Wingdings" pitchFamily="2" charset="2"/>
              </a:rPr>
              <a:t>Dorbić</a:t>
            </a:r>
            <a:r>
              <a:rPr lang="hr-HR" sz="2200" dirty="0" smtClean="0">
                <a:sym typeface="Wingdings" pitchFamily="2" charset="2"/>
              </a:rPr>
              <a:t>, v. pred. (autor)</a:t>
            </a:r>
            <a:endParaRPr lang="hr-HR" sz="2200" dirty="0">
              <a:sym typeface="Wingdings" pitchFamily="2" charset="2"/>
            </a:endParaRPr>
          </a:p>
          <a:p>
            <a:pPr algn="l"/>
            <a:r>
              <a:rPr lang="hr-HR" sz="2200" dirty="0" err="1">
                <a:solidFill>
                  <a:schemeClr val="tx2"/>
                </a:solidFill>
                <a:sym typeface="Wingdings" pitchFamily="2" charset="2"/>
              </a:rPr>
              <a:t>Erasmus</a:t>
            </a:r>
            <a:r>
              <a:rPr lang="hr-HR" sz="2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hr-HR" sz="2200" dirty="0" smtClean="0">
                <a:solidFill>
                  <a:schemeClr val="tx2"/>
                </a:solidFill>
                <a:sym typeface="Wingdings" pitchFamily="2" charset="2"/>
              </a:rPr>
              <a:t>koordinator</a:t>
            </a:r>
          </a:p>
          <a:p>
            <a:pPr algn="l"/>
            <a:r>
              <a:rPr lang="hr-HR" sz="2200" dirty="0">
                <a:sym typeface="Wingdings" pitchFamily="2" charset="2"/>
              </a:rPr>
              <a:t>doc. dr. sc. Boris </a:t>
            </a:r>
            <a:r>
              <a:rPr lang="hr-HR" sz="2200" dirty="0" err="1">
                <a:sym typeface="Wingdings" pitchFamily="2" charset="2"/>
              </a:rPr>
              <a:t>Dorbić</a:t>
            </a:r>
            <a:r>
              <a:rPr lang="hr-HR" sz="2200" dirty="0">
                <a:sym typeface="Wingdings" pitchFamily="2" charset="2"/>
              </a:rPr>
              <a:t>, v. pred.</a:t>
            </a:r>
            <a:endParaRPr lang="hr-HR" sz="2200" dirty="0">
              <a:solidFill>
                <a:schemeClr val="tx2"/>
              </a:solidFill>
              <a:sym typeface="Wingdings" pitchFamily="2" charset="2"/>
            </a:endParaRPr>
          </a:p>
          <a:p>
            <a:pPr algn="l"/>
            <a:r>
              <a:rPr lang="hr-HR" sz="2200" dirty="0">
                <a:sym typeface="Wingdings" pitchFamily="2" charset="2"/>
              </a:rPr>
              <a:t>Veleučilište „Marko Marulić” u Kninu</a:t>
            </a:r>
            <a:endParaRPr lang="hr-HR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5997753"/>
            <a:ext cx="2909989" cy="85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76010"/>
            <a:ext cx="1132557" cy="108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35" y="3993493"/>
            <a:ext cx="3654747" cy="174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308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70031"/>
            <a:ext cx="3554090" cy="354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6" y="1196753"/>
            <a:ext cx="8352927" cy="5416772"/>
          </a:xfrm>
        </p:spPr>
        <p:txBody>
          <a:bodyPr/>
          <a:lstStyle/>
          <a:p>
            <a:endParaRPr lang="hr-HR" dirty="0"/>
          </a:p>
          <a:p>
            <a:r>
              <a:rPr lang="hr-HR" b="1" dirty="0"/>
              <a:t>Studijski boravak (SMS) </a:t>
            </a:r>
            <a:r>
              <a:rPr lang="hr-HR" dirty="0"/>
              <a:t>–</a:t>
            </a:r>
            <a:r>
              <a:rPr lang="hr-HR" dirty="0">
                <a:solidFill>
                  <a:schemeClr val="tx1"/>
                </a:solidFill>
              </a:rPr>
              <a:t>razdoblje provedeno na partnerskom visokom učilištu za vrijeme kojeg se odlazi na predavanja, polažu kolokviji i/ili ispiti, izrađuju seminari i sl. </a:t>
            </a:r>
          </a:p>
          <a:p>
            <a:r>
              <a:rPr lang="hr-HR" dirty="0">
                <a:solidFill>
                  <a:schemeClr val="tx1"/>
                </a:solidFill>
              </a:rPr>
              <a:t>Ili se samo priprema,  istražuje i piše završni rad!</a:t>
            </a:r>
          </a:p>
          <a:p>
            <a:r>
              <a:rPr lang="hr-HR" b="1" dirty="0"/>
              <a:t>Stručna praksa (SMP) </a:t>
            </a:r>
            <a:r>
              <a:rPr lang="hr-HR" dirty="0"/>
              <a:t>–</a:t>
            </a:r>
            <a:r>
              <a:rPr lang="hr-HR" dirty="0">
                <a:solidFill>
                  <a:schemeClr val="tx1"/>
                </a:solidFill>
              </a:rPr>
              <a:t> razdoblje na partnerskom visokom učilištu, institutu, privatnoj tvrtci i sl.</a:t>
            </a:r>
          </a:p>
          <a:p>
            <a:r>
              <a:rPr lang="hr-HR" dirty="0">
                <a:solidFill>
                  <a:schemeClr val="tx1"/>
                </a:solidFill>
              </a:rPr>
              <a:t>Stjecanje novih znanja, iskustava, poznanstava, prijateljstava</a:t>
            </a:r>
          </a:p>
          <a:p>
            <a:r>
              <a:rPr lang="hr-HR" dirty="0">
                <a:solidFill>
                  <a:schemeClr val="tx1"/>
                </a:solidFill>
              </a:rPr>
              <a:t>Budućih poslovnih partnera, poslodavaca….</a:t>
            </a:r>
          </a:p>
          <a:p>
            <a:r>
              <a:rPr lang="hr-HR" dirty="0">
                <a:solidFill>
                  <a:schemeClr val="tx1"/>
                </a:solidFill>
              </a:rPr>
              <a:t>Učenje novog jezika, poboljšati znanje engleskog jezika…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Zbog čega otići na mobilnost?</a:t>
            </a:r>
          </a:p>
        </p:txBody>
      </p:sp>
    </p:spTree>
    <p:extLst>
      <p:ext uri="{BB962C8B-B14F-4D97-AF65-F5344CB8AC3E}">
        <p14:creationId xmlns:p14="http://schemas.microsoft.com/office/powerpoint/2010/main" val="948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979158"/>
              </p:ext>
            </p:extLst>
          </p:nvPr>
        </p:nvGraphicFramePr>
        <p:xfrm>
          <a:off x="467544" y="1088178"/>
          <a:ext cx="7408862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Koliko može trajati mobilnost studenata?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28100"/>
            <a:ext cx="2958976" cy="157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19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Koliki su iznosi financijske potpore za studente?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5574918"/>
              </p:ext>
            </p:extLst>
          </p:nvPr>
        </p:nvGraphicFramePr>
        <p:xfrm>
          <a:off x="251520" y="1124745"/>
          <a:ext cx="8640960" cy="37116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422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9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5829">
                <a:tc gridSpan="2"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Mobilnost studenata</a:t>
                      </a:r>
                    </a:p>
                  </a:txBody>
                  <a:tcPr marL="40114" marR="40114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Financijska potpora</a:t>
                      </a:r>
                    </a:p>
                    <a:p>
                      <a:r>
                        <a:rPr lang="hr-HR" sz="1400" dirty="0"/>
                        <a:t>(EUR/ mjesečno)</a:t>
                      </a:r>
                    </a:p>
                  </a:txBody>
                  <a:tcPr marL="40114" marR="40114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0991">
                <a:tc>
                  <a:txBody>
                    <a:bodyPr/>
                    <a:lstStyle/>
                    <a:p>
                      <a:r>
                        <a:rPr lang="hr-H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GRUPA</a:t>
                      </a:r>
                      <a:r>
                        <a:rPr lang="hr-HR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</a:p>
                    <a:p>
                      <a:r>
                        <a:rPr lang="hr-HR" sz="1400" baseline="0" dirty="0"/>
                        <a:t>Programske zemlje s visokim životnim troškovima</a:t>
                      </a:r>
                      <a:endParaRPr lang="hr-HR" sz="1400" dirty="0"/>
                    </a:p>
                    <a:p>
                      <a:endParaRPr lang="hr-HR" sz="1400" dirty="0"/>
                    </a:p>
                  </a:txBody>
                  <a:tcPr marL="40114" marR="40114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Austrija,</a:t>
                      </a:r>
                      <a:r>
                        <a:rPr lang="hr-HR" sz="1400" baseline="0" dirty="0"/>
                        <a:t> Danska, Finska, Francuska, Irska, </a:t>
                      </a:r>
                      <a:r>
                        <a:rPr lang="hr-HR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Italija</a:t>
                      </a:r>
                      <a:r>
                        <a:rPr lang="hr-HR" sz="1400" baseline="0" dirty="0"/>
                        <a:t>, Lihtenštajn, Norveška, Švedska, Švicarska, Ujedinjeno Kraljevstvo</a:t>
                      </a:r>
                      <a:endParaRPr lang="hr-HR" sz="1400" dirty="0"/>
                    </a:p>
                  </a:txBody>
                  <a:tcPr marL="40114" marR="40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520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0114" marR="4011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9209">
                <a:tc>
                  <a:txBody>
                    <a:bodyPr/>
                    <a:lstStyle/>
                    <a:p>
                      <a:r>
                        <a:rPr lang="hr-H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GRUPA 2</a:t>
                      </a:r>
                    </a:p>
                    <a:p>
                      <a:r>
                        <a:rPr lang="hr-HR" sz="1400" dirty="0"/>
                        <a:t>Programske zemlje sa srednje visokim životnim troškovima</a:t>
                      </a:r>
                    </a:p>
                  </a:txBody>
                  <a:tcPr marL="40114" marR="40114"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Belgija, Hrvatska, Češka, Cipar, Njemačka, Grčka, Island, Luksemburg, Nizozemska, Portugal, </a:t>
                      </a:r>
                      <a:r>
                        <a:rPr lang="hr-H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Slovenija</a:t>
                      </a:r>
                      <a:r>
                        <a:rPr lang="hr-HR" sz="1400" dirty="0"/>
                        <a:t>, Španjolska, </a:t>
                      </a:r>
                      <a:r>
                        <a:rPr lang="hr-H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Turska</a:t>
                      </a:r>
                    </a:p>
                  </a:txBody>
                  <a:tcPr marL="40114" marR="40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520 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0114" marR="4011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5627">
                <a:tc>
                  <a:txBody>
                    <a:bodyPr/>
                    <a:lstStyle/>
                    <a:p>
                      <a:r>
                        <a:rPr lang="hr-HR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GRUPA 3</a:t>
                      </a:r>
                    </a:p>
                    <a:p>
                      <a:r>
                        <a:rPr lang="hr-HR" sz="1400" dirty="0"/>
                        <a:t>Programske zemlje s</a:t>
                      </a:r>
                      <a:r>
                        <a:rPr lang="hr-HR" sz="1400" baseline="0" dirty="0"/>
                        <a:t> nižim životnim troškovima</a:t>
                      </a:r>
                      <a:endParaRPr lang="hr-HR" sz="1400" dirty="0"/>
                    </a:p>
                  </a:txBody>
                  <a:tcPr marL="40114" marR="40114"/>
                </a:tc>
                <a:tc>
                  <a:txBody>
                    <a:bodyPr/>
                    <a:lstStyle/>
                    <a:p>
                      <a:r>
                        <a:rPr lang="hr-H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Bugarska</a:t>
                      </a:r>
                      <a:r>
                        <a:rPr lang="hr-HR" sz="1400" dirty="0"/>
                        <a:t>, Estonija, Mađarska, Latvija, Litva, Malta, </a:t>
                      </a:r>
                      <a:r>
                        <a:rPr lang="hr-H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Poljska</a:t>
                      </a:r>
                      <a:r>
                        <a:rPr lang="hr-HR" sz="1400" dirty="0"/>
                        <a:t>, </a:t>
                      </a:r>
                      <a:r>
                        <a:rPr lang="hr-HR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Rumunjska</a:t>
                      </a:r>
                      <a:r>
                        <a:rPr lang="hr-HR" sz="1400" dirty="0"/>
                        <a:t>, Slovačka, Makedonija </a:t>
                      </a:r>
                    </a:p>
                  </a:txBody>
                  <a:tcPr marL="40114" marR="401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470</a:t>
                      </a:r>
                      <a:endParaRPr lang="hr-H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0114" marR="4011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zervirano mjesto sadržaja 4"/>
          <p:cNvSpPr>
            <a:spLocks noGrp="1"/>
          </p:cNvSpPr>
          <p:nvPr>
            <p:ph sz="quarter" idx="14"/>
          </p:nvPr>
        </p:nvSpPr>
        <p:spPr>
          <a:xfrm>
            <a:off x="179512" y="4941168"/>
            <a:ext cx="6624736" cy="1512168"/>
          </a:xfrm>
        </p:spPr>
        <p:txBody>
          <a:bodyPr>
            <a:normAutofit/>
          </a:bodyPr>
          <a:lstStyle/>
          <a:p>
            <a:r>
              <a:rPr lang="hr-HR" sz="1800" b="1" dirty="0"/>
              <a:t>+ 200 EUR mjesečno </a:t>
            </a:r>
            <a:r>
              <a:rPr lang="hr-HR" sz="1800" dirty="0"/>
              <a:t>za </a:t>
            </a:r>
            <a:r>
              <a:rPr lang="hr-HR" sz="1800" dirty="0" smtClean="0"/>
              <a:t>SMS-studente </a:t>
            </a:r>
            <a:r>
              <a:rPr lang="hr-HR" sz="1800" dirty="0"/>
              <a:t>slabijeg socioekonomskog statusa</a:t>
            </a:r>
          </a:p>
          <a:p>
            <a:r>
              <a:rPr lang="hr-HR" sz="1800" b="1" dirty="0"/>
              <a:t>+ </a:t>
            </a:r>
            <a:r>
              <a:rPr lang="hr-HR" sz="1800" b="1" dirty="0" smtClean="0"/>
              <a:t>20</a:t>
            </a:r>
            <a:r>
              <a:rPr lang="hr-HR" sz="1800" b="1" dirty="0" smtClean="0"/>
              <a:t>0 </a:t>
            </a:r>
            <a:r>
              <a:rPr lang="hr-HR" sz="1800" b="1" dirty="0"/>
              <a:t>EUR mjesečno </a:t>
            </a:r>
            <a:r>
              <a:rPr lang="hr-HR" sz="1800" dirty="0"/>
              <a:t>za SMP studente</a:t>
            </a:r>
          </a:p>
          <a:p>
            <a:r>
              <a:rPr lang="hr-HR" sz="1800" b="1" dirty="0"/>
              <a:t>+ dodatni iznos za studente s posebnim potrebama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653136"/>
            <a:ext cx="3350141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3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Jezična priprema </a:t>
            </a: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004111913"/>
              </p:ext>
            </p:extLst>
          </p:nvPr>
        </p:nvGraphicFramePr>
        <p:xfrm>
          <a:off x="827584" y="1397000"/>
          <a:ext cx="705678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3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Dodatna financijska potpora za određene kategorije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0" y="1556793"/>
            <a:ext cx="8842898" cy="51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5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020567"/>
            <a:ext cx="8280919" cy="4785395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Bilateralni ugovori s visokim učilištima iz 6 programskih zemalja</a:t>
            </a:r>
          </a:p>
          <a:p>
            <a:r>
              <a:rPr lang="hr-HR" dirty="0"/>
              <a:t>Italija – 2 </a:t>
            </a:r>
            <a:r>
              <a:rPr lang="hr-HR" dirty="0" smtClean="0"/>
              <a:t>sveučilišta</a:t>
            </a:r>
          </a:p>
          <a:p>
            <a:r>
              <a:rPr lang="hr-HR" dirty="0"/>
              <a:t>Portugal– 1 </a:t>
            </a:r>
            <a:r>
              <a:rPr lang="hr-HR" dirty="0" smtClean="0"/>
              <a:t>sveučilište</a:t>
            </a:r>
          </a:p>
          <a:p>
            <a:r>
              <a:rPr lang="hr-HR" dirty="0" smtClean="0"/>
              <a:t>Slovačka – 1 sveučilište</a:t>
            </a:r>
            <a:endParaRPr lang="hr-HR" dirty="0"/>
          </a:p>
          <a:p>
            <a:r>
              <a:rPr lang="hr-HR" dirty="0"/>
              <a:t>Slovenija – </a:t>
            </a:r>
            <a:r>
              <a:rPr lang="hr-HR" dirty="0" smtClean="0"/>
              <a:t>2 sveučilišta</a:t>
            </a:r>
          </a:p>
          <a:p>
            <a:r>
              <a:rPr lang="hr-HR" dirty="0" smtClean="0"/>
              <a:t>Srbija – </a:t>
            </a:r>
            <a:r>
              <a:rPr lang="hr-HR" dirty="0" smtClean="0"/>
              <a:t>2 sveučilišta/visoka škola</a:t>
            </a:r>
            <a:endParaRPr lang="hr-HR" dirty="0" smtClean="0"/>
          </a:p>
          <a:p>
            <a:r>
              <a:rPr lang="hr-HR" dirty="0" smtClean="0"/>
              <a:t>Makedonija – </a:t>
            </a:r>
            <a:r>
              <a:rPr lang="hr-HR" dirty="0" smtClean="0"/>
              <a:t>3 </a:t>
            </a:r>
            <a:r>
              <a:rPr lang="hr-HR" dirty="0" smtClean="0"/>
              <a:t>sveučilišta</a:t>
            </a:r>
            <a:endParaRPr lang="hr-HR" dirty="0"/>
          </a:p>
          <a:p>
            <a:r>
              <a:rPr lang="hr-HR" dirty="0"/>
              <a:t>Poljska – 3</a:t>
            </a:r>
            <a:r>
              <a:rPr lang="hr-HR" dirty="0" smtClean="0"/>
              <a:t> sveučilišta</a:t>
            </a:r>
          </a:p>
          <a:p>
            <a:r>
              <a:rPr lang="hr-HR" dirty="0" smtClean="0"/>
              <a:t>Slovačka – </a:t>
            </a:r>
            <a:r>
              <a:rPr lang="hr-HR" dirty="0"/>
              <a:t>1</a:t>
            </a:r>
            <a:r>
              <a:rPr lang="hr-HR" dirty="0" smtClean="0"/>
              <a:t> sveučilište</a:t>
            </a:r>
          </a:p>
          <a:p>
            <a:r>
              <a:rPr lang="hr-HR" dirty="0" smtClean="0"/>
              <a:t>Mađarska – 1 sveučilište</a:t>
            </a:r>
            <a:endParaRPr lang="hr-HR" dirty="0"/>
          </a:p>
          <a:p>
            <a:r>
              <a:rPr lang="hr-HR" dirty="0"/>
              <a:t>Bugarska – 1 sveučilište</a:t>
            </a:r>
          </a:p>
          <a:p>
            <a:r>
              <a:rPr lang="hr-HR" dirty="0"/>
              <a:t>Rumunjska – 1 sveučilište</a:t>
            </a:r>
          </a:p>
          <a:p>
            <a:r>
              <a:rPr lang="hr-HR" dirty="0"/>
              <a:t>Turska – 9</a:t>
            </a:r>
            <a:r>
              <a:rPr lang="hr-HR" dirty="0" smtClean="0"/>
              <a:t> </a:t>
            </a:r>
            <a:r>
              <a:rPr lang="hr-HR" dirty="0"/>
              <a:t>sveučilišta 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Gdje možete realizirati mobilnost?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93" y="4500222"/>
            <a:ext cx="1526104" cy="1015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6" y="4656223"/>
            <a:ext cx="1054224" cy="17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92" y="3051856"/>
            <a:ext cx="1600200" cy="110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49" y="2116146"/>
            <a:ext cx="1995773" cy="1042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52" y="5384926"/>
            <a:ext cx="1817645" cy="998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67" y="5120912"/>
            <a:ext cx="1905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42" y="3413265"/>
            <a:ext cx="1668525" cy="130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59" y="2175928"/>
            <a:ext cx="927547" cy="92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33" y="2451821"/>
            <a:ext cx="830759" cy="83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24" y="4156756"/>
            <a:ext cx="1431918" cy="58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55" y="890242"/>
            <a:ext cx="11144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9325"/>
            <a:ext cx="7239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/>
          <a:stretch/>
        </p:blipFill>
        <p:spPr bwMode="auto">
          <a:xfrm>
            <a:off x="5910200" y="2781415"/>
            <a:ext cx="1226458" cy="1375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696566"/>
              </p:ext>
            </p:extLst>
          </p:nvPr>
        </p:nvGraphicFramePr>
        <p:xfrm>
          <a:off x="107504" y="2204864"/>
          <a:ext cx="8928992" cy="1345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088232"/>
                <a:gridCol w="1584176"/>
                <a:gridCol w="1440160"/>
                <a:gridCol w="1569555"/>
                <a:gridCol w="1382773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Visokoobrazovna ustanova/engleski naziv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Ugovor sklopljen za Veleučilišni odjel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Rumunjska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100" u="none" strike="noStrike" dirty="0">
                          <a:effectLst/>
                        </a:rPr>
                        <a:t>Universitatea de Ştiinte Agricole şi Medicină Veterinară Iaşi “Ion Ionescu de la Brad” din Iaşi – România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THE “ION IONESCU DE LA BRAD” UNIVERSITY OF AGRICULTURAL SCIENCES AND VETERINARY MEDICINE of IASI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             RO </a:t>
                      </a:r>
                      <a:r>
                        <a:rPr lang="hr-HR" sz="1100" u="none" strike="noStrike" dirty="0">
                          <a:effectLst/>
                        </a:rPr>
                        <a:t>IASI03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 - prehrambena tehnologija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www.uaiasi.ro 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179512" y="908720"/>
            <a:ext cx="3188514" cy="907091"/>
            <a:chOff x="0" y="2859828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2859828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1" y="2904109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Rumunjska </a:t>
              </a:r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3144233" cy="288032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310515" y="6453336"/>
            <a:ext cx="546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Iaşi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10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25491"/>
              </p:ext>
            </p:extLst>
          </p:nvPr>
        </p:nvGraphicFramePr>
        <p:xfrm>
          <a:off x="179511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69010"/>
              </p:ext>
            </p:extLst>
          </p:nvPr>
        </p:nvGraphicFramePr>
        <p:xfrm>
          <a:off x="179509" y="2132856"/>
          <a:ext cx="8964490" cy="504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90"/>
                <a:gridCol w="1574993"/>
                <a:gridCol w="1345632"/>
                <a:gridCol w="1773784"/>
                <a:gridCol w="1544415"/>
              </a:tblGrid>
              <a:tr h="19727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Mađarska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John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Von Neumann Univrsity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John</a:t>
                      </a:r>
                      <a:r>
                        <a:rPr lang="pl-PL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Von Neumann Univrsity</a:t>
                      </a:r>
                      <a:endParaRPr lang="pl-PL" sz="1100" b="0" i="0" u="none" strike="noStrike" dirty="0" smtClean="0">
                        <a:solidFill>
                          <a:srgbClr val="333333"/>
                        </a:solidFill>
                        <a:effectLst/>
                        <a:latin typeface="Cambria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HU KECSKEM 03+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dirty="0" smtClean="0">
                          <a:hlinkClick r:id="rId2"/>
                        </a:rPr>
                        <a:t>https://www.uni-neumann.hu/faculties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610733" y="616530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Radom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79512" y="548680"/>
            <a:ext cx="3188514" cy="907091"/>
            <a:chOff x="0" y="1907383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Zaobljeni pravokutnik 9"/>
            <p:cNvSpPr/>
            <p:nvPr/>
          </p:nvSpPr>
          <p:spPr>
            <a:xfrm>
              <a:off x="0" y="1907383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aobljeni pravokutnik 4"/>
            <p:cNvSpPr/>
            <p:nvPr/>
          </p:nvSpPr>
          <p:spPr>
            <a:xfrm>
              <a:off x="44281" y="1951664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dirty="0" smtClean="0"/>
                <a:t>Mađarska</a:t>
              </a:r>
              <a:r>
                <a:rPr lang="hr-HR" sz="4300" kern="1200" dirty="0" smtClean="0"/>
                <a:t> </a:t>
              </a:r>
              <a:endParaRPr lang="hr-HR" sz="4300" kern="1200" dirty="0"/>
            </a:p>
          </p:txBody>
        </p: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12976"/>
            <a:ext cx="417646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26685"/>
              </p:ext>
            </p:extLst>
          </p:nvPr>
        </p:nvGraphicFramePr>
        <p:xfrm>
          <a:off x="107504" y="2204864"/>
          <a:ext cx="8928992" cy="117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2088232"/>
                <a:gridCol w="1584176"/>
                <a:gridCol w="1440160"/>
                <a:gridCol w="1569555"/>
                <a:gridCol w="1382773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Visokoobrazovna ustanova/engleski naziv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Ugovor sklopljen za Veleučilišni odjel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Slovačka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SLOVENSKA POLNOHOSPODARSKA UNIVERZITA V NITRE </a:t>
                      </a:r>
                      <a:endParaRPr lang="vi-VN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Slovak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hr-H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University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hr-H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of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hr-H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Agriculture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SK NITRA02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 - prehrambena tehnologija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</a:rPr>
                        <a:t>www.uniag.sk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179512" y="908720"/>
            <a:ext cx="3188514" cy="907091"/>
            <a:chOff x="0" y="2859828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2859828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1" y="2904109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dirty="0" smtClean="0"/>
                <a:t>Slovačka</a:t>
              </a:r>
              <a:r>
                <a:rPr lang="hr-HR" sz="4300" kern="1200" dirty="0" smtClean="0"/>
                <a:t> </a:t>
              </a:r>
              <a:endParaRPr lang="hr-HR" sz="4300" kern="1200" dirty="0"/>
            </a:p>
          </p:txBody>
        </p:sp>
      </p:grpSp>
      <p:sp>
        <p:nvSpPr>
          <p:cNvPr id="6" name="Pravokutnik 5"/>
          <p:cNvSpPr/>
          <p:nvPr/>
        </p:nvSpPr>
        <p:spPr>
          <a:xfrm>
            <a:off x="1452971" y="6318612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dk1"/>
                </a:solidFill>
              </a:rPr>
              <a:t>NITRA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4" y="3711151"/>
            <a:ext cx="3476104" cy="26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70981"/>
              </p:ext>
            </p:extLst>
          </p:nvPr>
        </p:nvGraphicFramePr>
        <p:xfrm>
          <a:off x="179513" y="2060848"/>
          <a:ext cx="8964487" cy="84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93396"/>
                <a:gridCol w="1327228"/>
                <a:gridCol w="1773784"/>
                <a:gridCol w="1544414"/>
              </a:tblGrid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Slovenija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>
                          <a:effectLst/>
                        </a:rPr>
                        <a:t>Univerza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na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Primorskem</a:t>
                      </a:r>
                      <a:r>
                        <a:rPr lang="it-IT" sz="1100" u="none" strike="noStrike" dirty="0">
                          <a:effectLst/>
                        </a:rPr>
                        <a:t> - </a:t>
                      </a:r>
                      <a:r>
                        <a:rPr lang="it-IT" sz="1100" u="none" strike="noStrike" dirty="0" err="1">
                          <a:effectLst/>
                        </a:rPr>
                        <a:t>Universite</a:t>
                      </a:r>
                      <a:r>
                        <a:rPr lang="it-IT" sz="1100" u="none" strike="noStrike" dirty="0">
                          <a:effectLst/>
                        </a:rPr>
                        <a:t> del Litorale- UP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University of </a:t>
                      </a:r>
                      <a:r>
                        <a:rPr lang="en-US" sz="1100" u="none" strike="noStrike" dirty="0" err="1">
                          <a:effectLst/>
                        </a:rPr>
                        <a:t>Primorska</a:t>
                      </a:r>
                      <a:r>
                        <a:rPr lang="en-US" sz="1100" u="none" strike="noStrike" dirty="0">
                          <a:effectLst/>
                        </a:rPr>
                        <a:t> , Faculty of Mathematics, Natural Sciences and Information Technologies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SI KOPER03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 - prehrambena </a:t>
                      </a:r>
                      <a:r>
                        <a:rPr lang="hr-HR" sz="1100" u="none" strike="noStrike" dirty="0" smtClean="0">
                          <a:effectLst/>
                        </a:rPr>
                        <a:t>tehnologija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none" strike="noStrike" dirty="0" smtClean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  <a:p>
                      <a:pPr algn="l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www.upi.si 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3262"/>
              </p:ext>
            </p:extLst>
          </p:nvPr>
        </p:nvGraphicFramePr>
        <p:xfrm>
          <a:off x="179513" y="1628800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23464"/>
              </p:ext>
            </p:extLst>
          </p:nvPr>
        </p:nvGraphicFramePr>
        <p:xfrm>
          <a:off x="0" y="2780928"/>
          <a:ext cx="9116889" cy="393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678"/>
                <a:gridCol w="1617325"/>
                <a:gridCol w="1601769"/>
                <a:gridCol w="1368508"/>
                <a:gridCol w="1803939"/>
                <a:gridCol w="1570670"/>
              </a:tblGrid>
              <a:tr h="393382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pic>
        <p:nvPicPr>
          <p:cNvPr id="1026" name="Picture 2" descr="C:\Users\Korisnik\Desktop\Vježbe\IZVJEŠĆE\Erasmus\Kop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5" y="342900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/>
          <p:cNvSpPr/>
          <p:nvPr/>
        </p:nvSpPr>
        <p:spPr>
          <a:xfrm>
            <a:off x="1339194" y="6245964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KOPER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179512" y="476672"/>
            <a:ext cx="3188514" cy="907091"/>
            <a:chOff x="0" y="954937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Zaobljeni pravokutnik 8"/>
            <p:cNvSpPr/>
            <p:nvPr/>
          </p:nvSpPr>
          <p:spPr>
            <a:xfrm>
              <a:off x="0" y="954937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/>
            <p:nvPr/>
          </p:nvSpPr>
          <p:spPr>
            <a:xfrm>
              <a:off x="44281" y="999218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Slovenija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9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6"/>
          <a:stretch/>
        </p:blipFill>
        <p:spPr>
          <a:xfrm>
            <a:off x="4059403" y="4789261"/>
            <a:ext cx="3536933" cy="1952107"/>
          </a:xfrm>
          <a:prstGeom prst="rect">
            <a:avLst/>
          </a:prstGeom>
        </p:spPr>
      </p:pic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4526317"/>
          </a:xfrm>
        </p:spPr>
        <p:txBody>
          <a:bodyPr>
            <a:normAutofit/>
          </a:bodyPr>
          <a:lstStyle/>
          <a:p>
            <a:pPr algn="just"/>
            <a:r>
              <a:rPr lang="hr-HR" sz="1800" dirty="0">
                <a:latin typeface="+mj-lt"/>
                <a:ea typeface="Times New Roman"/>
              </a:rPr>
              <a:t>Novi program Europske unije za obrazovanje, osposobljavanje, mlade i sport za razdoblje 2014. – 2020. </a:t>
            </a:r>
          </a:p>
          <a:p>
            <a:pPr algn="just"/>
            <a:r>
              <a:rPr lang="hr-HR" sz="1800" dirty="0">
                <a:latin typeface="+mj-lt"/>
              </a:rPr>
              <a:t>Ima za cilj potaknuti osobni razvoj te povećati zapošljivost.</a:t>
            </a:r>
          </a:p>
          <a:p>
            <a:pPr algn="just"/>
            <a:r>
              <a:rPr lang="hr-HR" sz="1800" dirty="0">
                <a:latin typeface="+mj-lt"/>
              </a:rPr>
              <a:t>Temelji se na pretpostavci da je ulaganje u obrazovanje i osposobljavanje ključno kako bi se razvio potencijal neovisno o starosti ili iskustvu.</a:t>
            </a:r>
          </a:p>
          <a:p>
            <a:pPr algn="just"/>
            <a:r>
              <a:rPr lang="vi-VN" sz="1700" dirty="0">
                <a:latin typeface="Constantia" pitchFamily="18" charset="0"/>
              </a:rPr>
              <a:t>Ciljevi</a:t>
            </a:r>
            <a:r>
              <a:rPr lang="hr-HR" sz="1700" dirty="0">
                <a:latin typeface="Constantia" pitchFamily="18" charset="0"/>
              </a:rPr>
              <a:t> </a:t>
            </a:r>
            <a:r>
              <a:rPr lang="vi-VN" sz="1700" dirty="0">
                <a:latin typeface="Constantia" pitchFamily="18" charset="0"/>
              </a:rPr>
              <a:t>programa Erasmus+</a:t>
            </a:r>
            <a:r>
              <a:rPr lang="hr-HR" sz="1700" dirty="0">
                <a:latin typeface="Constantia" pitchFamily="18" charset="0"/>
              </a:rPr>
              <a:t> su</a:t>
            </a:r>
            <a:r>
              <a:rPr lang="vi-VN" sz="1700" dirty="0">
                <a:latin typeface="Constantia" pitchFamily="18" charset="0"/>
              </a:rPr>
              <a:t> poboljšanje vještina i zapošljivosti te modernizacija obrazovanja, osposobljavanja i zapošljavanja mladih.</a:t>
            </a:r>
            <a:endParaRPr lang="hr-HR" sz="1700" dirty="0">
              <a:latin typeface="Constantia" pitchFamily="18" charset="0"/>
            </a:endParaRPr>
          </a:p>
          <a:p>
            <a:pPr algn="just"/>
            <a:r>
              <a:rPr lang="vi-VN" sz="1700" dirty="0">
                <a:latin typeface="Constantia" pitchFamily="18" charset="0"/>
              </a:rPr>
              <a:t> Program će trajati sedam godina, a za njega je predviđen proračun od </a:t>
            </a:r>
            <a:r>
              <a:rPr lang="vi-VN" sz="1700" b="1" dirty="0">
                <a:latin typeface="Constantia" pitchFamily="18" charset="0"/>
              </a:rPr>
              <a:t>14,7 milijardi EUR </a:t>
            </a:r>
            <a:r>
              <a:rPr lang="vi-VN" sz="1700" dirty="0">
                <a:latin typeface="Constantia" pitchFamily="18" charset="0"/>
              </a:rPr>
              <a:t>– to je 40 % više od trenutačne potrošnje, iz čega se jasno vidi predanost EU-a ulaganjima u ta područja.</a:t>
            </a:r>
          </a:p>
          <a:p>
            <a:pPr algn="just"/>
            <a:r>
              <a:rPr lang="vi-VN" sz="1700" dirty="0">
                <a:latin typeface="Constantia" pitchFamily="18" charset="0"/>
              </a:rPr>
              <a:t>Zahvaljujući programu Erasmus+ više od 4 milijuna Europljana imat će priliku studirati, osposobljavati se, prikupljati radno iskustvo i volontirati u inozemstvu.</a:t>
            </a:r>
            <a:endParaRPr lang="hr-HR" sz="1700" dirty="0">
              <a:latin typeface="Constantia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476673"/>
            <a:ext cx="6965245" cy="936103"/>
          </a:xfrm>
        </p:spPr>
        <p:txBody>
          <a:bodyPr/>
          <a:lstStyle/>
          <a:p>
            <a:r>
              <a:rPr lang="hr-HR" dirty="0">
                <a:solidFill>
                  <a:schemeClr val="tx2"/>
                </a:solidFill>
              </a:rPr>
              <a:t>Što je Erasmus +?</a:t>
            </a:r>
          </a:p>
        </p:txBody>
      </p:sp>
    </p:spTree>
    <p:extLst>
      <p:ext uri="{BB962C8B-B14F-4D97-AF65-F5344CB8AC3E}">
        <p14:creationId xmlns:p14="http://schemas.microsoft.com/office/powerpoint/2010/main" val="19231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ib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3659560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/>
        </p:nvGrpSpPr>
        <p:grpSpPr>
          <a:xfrm>
            <a:off x="179512" y="476672"/>
            <a:ext cx="3188514" cy="907091"/>
            <a:chOff x="0" y="954937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Zaobljeni pravokutnik 4"/>
            <p:cNvSpPr/>
            <p:nvPr/>
          </p:nvSpPr>
          <p:spPr>
            <a:xfrm>
              <a:off x="0" y="954937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Zaobljeni pravokutnik 4"/>
            <p:cNvSpPr/>
            <p:nvPr/>
          </p:nvSpPr>
          <p:spPr>
            <a:xfrm>
              <a:off x="44281" y="999218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Slovenija</a:t>
              </a:r>
            </a:p>
          </p:txBody>
        </p:sp>
      </p:grp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59111"/>
              </p:ext>
            </p:extLst>
          </p:nvPr>
        </p:nvGraphicFramePr>
        <p:xfrm>
          <a:off x="179513" y="1628800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34074"/>
              </p:ext>
            </p:extLst>
          </p:nvPr>
        </p:nvGraphicFramePr>
        <p:xfrm>
          <a:off x="179513" y="2132856"/>
          <a:ext cx="8964487" cy="589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94814"/>
                <a:gridCol w="1325810"/>
                <a:gridCol w="1773784"/>
                <a:gridCol w="1544414"/>
              </a:tblGrid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Slovenija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Univerza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v </a:t>
                      </a:r>
                      <a:r>
                        <a:rPr lang="hr-H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Maribru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University of </a:t>
                      </a:r>
                      <a:r>
                        <a:rPr lang="hr-HR" sz="1100" u="none" strike="noStrike" dirty="0" smtClean="0">
                          <a:effectLst/>
                        </a:rPr>
                        <a:t>Maribor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SI </a:t>
                      </a:r>
                      <a:r>
                        <a:rPr lang="hr-HR" sz="1100" u="none" strike="noStrike" dirty="0" smtClean="0">
                          <a:effectLst/>
                        </a:rPr>
                        <a:t>MARIBOR01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 - prehrambena tehnologija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 smtClean="0">
                          <a:effectLst/>
                          <a:hlinkClick r:id="rId3"/>
                        </a:rPr>
                        <a:t>https://www.um.si</a:t>
                      </a:r>
                      <a:endParaRPr lang="hr-HR" sz="1100" u="sng" strike="noStrike" dirty="0" smtClean="0">
                        <a:effectLst/>
                      </a:endParaRPr>
                    </a:p>
                    <a:p>
                      <a:pPr algn="l" fontAlgn="ctr"/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sp>
        <p:nvSpPr>
          <p:cNvPr id="3" name="Pravokutnik 2"/>
          <p:cNvSpPr/>
          <p:nvPr/>
        </p:nvSpPr>
        <p:spPr>
          <a:xfrm>
            <a:off x="1403648" y="585927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hr-HR" dirty="0">
                <a:solidFill>
                  <a:srgbClr val="000000"/>
                </a:solidFill>
                <a:latin typeface="Cambria"/>
              </a:rPr>
              <a:t>Maribor</a:t>
            </a:r>
            <a:endParaRPr lang="it-IT" dirty="0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459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4"/>
          <p:cNvSpPr/>
          <p:nvPr/>
        </p:nvSpPr>
        <p:spPr>
          <a:xfrm>
            <a:off x="223793" y="1124744"/>
            <a:ext cx="3099952" cy="81852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830" tIns="81915" rIns="163830" bIns="8191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300" kern="1200" dirty="0"/>
              <a:t>Slovenija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79512" y="476672"/>
            <a:ext cx="3188514" cy="907091"/>
            <a:chOff x="0" y="954937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954937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1" y="999218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 smtClean="0"/>
                <a:t>Srbija</a:t>
              </a:r>
              <a:endParaRPr lang="hr-HR" sz="4300" kern="1200" dirty="0"/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61876"/>
              </p:ext>
            </p:extLst>
          </p:nvPr>
        </p:nvGraphicFramePr>
        <p:xfrm>
          <a:off x="179512" y="1943273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35198"/>
              </p:ext>
            </p:extLst>
          </p:nvPr>
        </p:nvGraphicFramePr>
        <p:xfrm>
          <a:off x="179512" y="2420888"/>
          <a:ext cx="8964487" cy="589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93396"/>
                <a:gridCol w="1327228"/>
                <a:gridCol w="1773784"/>
                <a:gridCol w="1544414"/>
              </a:tblGrid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Srbija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 smtClean="0">
                          <a:effectLst/>
                        </a:rPr>
                        <a:t>Univerz</a:t>
                      </a:r>
                      <a:r>
                        <a:rPr lang="hr-HR" sz="1100" u="none" strike="noStrike" dirty="0" err="1" smtClean="0">
                          <a:effectLst/>
                        </a:rPr>
                        <a:t>itet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u Novom </a:t>
                      </a:r>
                      <a:r>
                        <a:rPr lang="hr-HR" sz="1100" u="none" strike="noStrike" baseline="0" dirty="0" err="1" smtClean="0">
                          <a:effectLst/>
                        </a:rPr>
                        <a:t>Sadu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University of </a:t>
                      </a:r>
                      <a:r>
                        <a:rPr lang="hr-HR" sz="1100" u="none" strike="noStrike" dirty="0" smtClean="0">
                          <a:effectLst/>
                        </a:rPr>
                        <a:t>Novi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Sad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RS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NOVISAD</a:t>
                      </a:r>
                      <a:r>
                        <a:rPr lang="hr-HR" sz="1100" u="none" strike="noStrike" dirty="0" smtClean="0">
                          <a:effectLst/>
                        </a:rPr>
                        <a:t>02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 - prehrambena </a:t>
                      </a:r>
                      <a:r>
                        <a:rPr lang="hr-HR" sz="1100" u="none" strike="noStrike" dirty="0" smtClean="0">
                          <a:effectLst/>
                        </a:rPr>
                        <a:t>tehnologija</a:t>
                      </a: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 smtClean="0">
                          <a:effectLst/>
                        </a:rPr>
                        <a:t>www.uns.ac.rs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60987"/>
            <a:ext cx="2568169" cy="2565845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1520928" y="6329888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Novi Sad</a:t>
            </a:r>
          </a:p>
        </p:txBody>
      </p:sp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61442"/>
              </p:ext>
            </p:extLst>
          </p:nvPr>
        </p:nvGraphicFramePr>
        <p:xfrm>
          <a:off x="190189" y="3068960"/>
          <a:ext cx="8964487" cy="589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93396"/>
                <a:gridCol w="1327228"/>
                <a:gridCol w="1773784"/>
                <a:gridCol w="1544414"/>
              </a:tblGrid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Srbija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Visoka</a:t>
                      </a:r>
                      <a:r>
                        <a:rPr lang="hr-H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škola modernog </a:t>
                      </a:r>
                    </a:p>
                    <a:p>
                      <a:pPr algn="l" fontAlgn="ctr"/>
                      <a:r>
                        <a:rPr lang="hr-H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biznisa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Modern</a:t>
                      </a:r>
                      <a:r>
                        <a:rPr lang="hr-H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hr-HR" sz="11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business</a:t>
                      </a:r>
                      <a:r>
                        <a:rPr lang="hr-HR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ctr"/>
                      <a:r>
                        <a:rPr lang="hr-HR" sz="11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RS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BELGRAD17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Trgovinsko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poslovanje s poduzetništvom</a:t>
                      </a:r>
                      <a:endParaRPr lang="hr-HR" sz="1100" u="none" strike="noStrike" dirty="0" smtClean="0">
                        <a:effectLst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 smtClean="0">
                          <a:effectLst/>
                        </a:rPr>
                        <a:t>www.mbs.edu.rs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pic>
        <p:nvPicPr>
          <p:cNvPr id="11" name="Slika 10" descr="Znamenitosti Beogr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2477880" cy="26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niOkvir 11"/>
          <p:cNvSpPr txBox="1"/>
          <p:nvPr/>
        </p:nvSpPr>
        <p:spPr>
          <a:xfrm>
            <a:off x="4368126" y="633462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Beograd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66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4"/>
          <p:cNvSpPr/>
          <p:nvPr/>
        </p:nvSpPr>
        <p:spPr>
          <a:xfrm>
            <a:off x="223793" y="1124744"/>
            <a:ext cx="3099952" cy="81852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3830" tIns="81915" rIns="163830" bIns="81915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300" kern="1200" dirty="0"/>
              <a:t>Slovenija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0" y="111688"/>
            <a:ext cx="4860032" cy="969101"/>
            <a:chOff x="-52038" y="999218"/>
            <a:chExt cx="3958750" cy="9691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-52038" y="1061228"/>
              <a:ext cx="395875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0" y="999218"/>
              <a:ext cx="3628127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dirty="0" smtClean="0"/>
                <a:t>Sjev. Makedonija</a:t>
              </a:r>
              <a:endParaRPr lang="hr-HR" sz="4300" kern="1200" dirty="0"/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47580"/>
              </p:ext>
            </p:extLst>
          </p:nvPr>
        </p:nvGraphicFramePr>
        <p:xfrm>
          <a:off x="158158" y="1196724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1711"/>
              </p:ext>
            </p:extLst>
          </p:nvPr>
        </p:nvGraphicFramePr>
        <p:xfrm>
          <a:off x="179513" y="1628800"/>
          <a:ext cx="8964487" cy="84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93396"/>
                <a:gridCol w="1327228"/>
                <a:gridCol w="1773784"/>
                <a:gridCol w="1544414"/>
              </a:tblGrid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Sjev.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Makedonija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Univ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„Sv. Kiril i </a:t>
                      </a:r>
                      <a:r>
                        <a:rPr lang="hr-H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Metodij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” </a:t>
                      </a:r>
                      <a:r>
                        <a:rPr lang="hr-H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vo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Skopje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Ss. CYRIL AND METHODIUS UNIVERSITY IN SKOPJE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 SKOPJE01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 - prehrambena </a:t>
                      </a:r>
                      <a:r>
                        <a:rPr lang="hr-HR" sz="1100" u="none" strike="noStrike" dirty="0" smtClean="0">
                          <a:effectLst/>
                        </a:rPr>
                        <a:t>tehnologija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none" strike="noStrike" dirty="0" smtClean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  <a:p>
                      <a:pPr algn="l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</a:rPr>
                        <a:t>http://www.ukim.edu.mk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642314"/>
              </p:ext>
            </p:extLst>
          </p:nvPr>
        </p:nvGraphicFramePr>
        <p:xfrm>
          <a:off x="179513" y="2492896"/>
          <a:ext cx="8964487" cy="84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93396"/>
                <a:gridCol w="1327228"/>
                <a:gridCol w="1773784"/>
                <a:gridCol w="1544414"/>
              </a:tblGrid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Sjev.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Makedonija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 smtClean="0">
                          <a:effectLst/>
                        </a:rPr>
                        <a:t>Univ</a:t>
                      </a:r>
                      <a:r>
                        <a:rPr lang="hr-HR" sz="1100" u="none" strike="noStrike" dirty="0" smtClean="0">
                          <a:effectLst/>
                        </a:rPr>
                        <a:t>.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„</a:t>
                      </a:r>
                      <a:r>
                        <a:rPr lang="hr-HR" sz="1100" u="none" strike="noStrike" baseline="0" dirty="0" err="1" smtClean="0">
                          <a:effectLst/>
                        </a:rPr>
                        <a:t>Goce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hr-HR" sz="1100" u="none" strike="noStrike" baseline="0" dirty="0" err="1" smtClean="0">
                          <a:effectLst/>
                        </a:rPr>
                        <a:t>Delčev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” </a:t>
                      </a:r>
                      <a:r>
                        <a:rPr lang="hr-HR" sz="1100" u="none" strike="noStrike" baseline="0" dirty="0" err="1" smtClean="0">
                          <a:effectLst/>
                        </a:rPr>
                        <a:t>Štip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University </a:t>
                      </a:r>
                      <a:r>
                        <a:rPr lang="hr-HR" sz="1100" u="none" strike="noStrike" dirty="0" err="1" smtClean="0">
                          <a:effectLst/>
                        </a:rPr>
                        <a:t>Goce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hr-HR" sz="1100" u="none" strike="noStrike" baseline="0" dirty="0" err="1" smtClean="0">
                          <a:effectLst/>
                        </a:rPr>
                        <a:t>Delčev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hr-HR" sz="1100" u="none" strike="noStrike" baseline="0" dirty="0" err="1" smtClean="0">
                          <a:effectLst/>
                        </a:rPr>
                        <a:t>Štip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MK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STIP 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 - prehrambena </a:t>
                      </a:r>
                      <a:r>
                        <a:rPr lang="hr-HR" sz="1100" u="none" strike="noStrike" dirty="0" smtClean="0">
                          <a:effectLst/>
                        </a:rPr>
                        <a:t>tehnologija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none" strike="noStrike" dirty="0" smtClean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  <a:p>
                      <a:pPr algn="l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 smtClean="0">
                          <a:effectLst/>
                        </a:rPr>
                        <a:t>https://www.ugd.edu.mk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1" y="3501008"/>
            <a:ext cx="2628777" cy="2952328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903162" y="6453336"/>
            <a:ext cx="83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hr-HR" dirty="0">
                <a:solidFill>
                  <a:srgbClr val="000000"/>
                </a:solidFill>
                <a:latin typeface="Cambria"/>
              </a:rPr>
              <a:t>Skopje</a:t>
            </a:r>
            <a:endParaRPr lang="it-IT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716016" y="6438904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hr-HR" dirty="0" err="1"/>
              <a:t>Štip</a:t>
            </a:r>
            <a:endParaRPr lang="en-US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44" y="3505522"/>
            <a:ext cx="3383165" cy="28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238827" y="332656"/>
            <a:ext cx="4860032" cy="969101"/>
            <a:chOff x="-52038" y="999218"/>
            <a:chExt cx="3958750" cy="96910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-52038" y="1061228"/>
              <a:ext cx="395875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0" y="999218"/>
              <a:ext cx="3628127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dirty="0" smtClean="0"/>
                <a:t>Sjev. Makedonija</a:t>
              </a:r>
              <a:endParaRPr lang="hr-HR" sz="4300" kern="1200" dirty="0"/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00508"/>
              </p:ext>
            </p:extLst>
          </p:nvPr>
        </p:nvGraphicFramePr>
        <p:xfrm>
          <a:off x="176045" y="1556792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23943"/>
              </p:ext>
            </p:extLst>
          </p:nvPr>
        </p:nvGraphicFramePr>
        <p:xfrm>
          <a:off x="161146" y="2204864"/>
          <a:ext cx="8964487" cy="67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93396"/>
                <a:gridCol w="1327228"/>
                <a:gridCol w="1773784"/>
                <a:gridCol w="1544414"/>
              </a:tblGrid>
              <a:tr h="58948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Sjev.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Makedonija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Univerzitet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za informatički </a:t>
                      </a:r>
                      <a:r>
                        <a:rPr lang="hr-H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Nauki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i </a:t>
                      </a:r>
                      <a:r>
                        <a:rPr lang="hr-H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Tehnologij</a:t>
                      </a:r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„Sveti Apostol</a:t>
                      </a:r>
                    </a:p>
                    <a:p>
                      <a:pPr algn="l" fontAlgn="ctr"/>
                      <a:r>
                        <a:rPr lang="hr-H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Pavle” Ohrid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Apostle</a:t>
                      </a:r>
                      <a:r>
                        <a:rPr lang="hr-HR" sz="11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Ohrid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MK</a:t>
                      </a:r>
                      <a:r>
                        <a:rPr lang="hr-HR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OHRID01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none" strike="noStrike" dirty="0" smtClean="0">
                          <a:effectLst/>
                        </a:rPr>
                        <a:t>Trgovinsko </a:t>
                      </a:r>
                      <a:r>
                        <a:rPr lang="hr-HR" sz="1100" u="none" strike="noStrike" dirty="0" smtClean="0">
                          <a:effectLst/>
                        </a:rPr>
                        <a:t>poslovanje s poduzetništvom</a:t>
                      </a:r>
                      <a:endParaRPr lang="hr-H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  <a:p>
                      <a:pPr algn="l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</a:rPr>
                        <a:t>http://</a:t>
                      </a:r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</a:rPr>
                        <a:t>www.uist.edu.mk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912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72346"/>
              </p:ext>
            </p:extLst>
          </p:nvPr>
        </p:nvGraphicFramePr>
        <p:xfrm>
          <a:off x="179512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Visokoobrazovna ustanova/engleski naziv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48933"/>
              </p:ext>
            </p:extLst>
          </p:nvPr>
        </p:nvGraphicFramePr>
        <p:xfrm>
          <a:off x="179513" y="2276872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19727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Wyższa Szkoła Handlowa w Radomiu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Radom Academy of Economics - </a:t>
                      </a:r>
                      <a:r>
                        <a:rPr lang="en-US" sz="1100" u="none" strike="noStrike" dirty="0" err="1">
                          <a:effectLst/>
                        </a:rPr>
                        <a:t>Poljska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>
                          <a:effectLst/>
                        </a:rPr>
                        <a:t>PL RADOM04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www.wsh.pl/</a:t>
                      </a:r>
                      <a:r>
                        <a:rPr lang="hr-HR" sz="1100" u="sng" strike="noStrike" dirty="0" err="1">
                          <a:effectLst/>
                          <a:hlinkClick r:id="rId2"/>
                        </a:rPr>
                        <a:t>en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52331"/>
              </p:ext>
            </p:extLst>
          </p:nvPr>
        </p:nvGraphicFramePr>
        <p:xfrm>
          <a:off x="1259632" y="2852936"/>
          <a:ext cx="7884368" cy="432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513"/>
                <a:gridCol w="1678471"/>
                <a:gridCol w="1262767"/>
                <a:gridCol w="1786303"/>
                <a:gridCol w="1555314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POLITECHNIKA CZĘSTOCHOWSKA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Czestochowa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of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Technology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PL CZESTOC01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 dirty="0">
                          <a:effectLst/>
                          <a:hlinkClick r:id="rId3"/>
                        </a:rPr>
                        <a:t>http://www.pcz.pl/</a:t>
                      </a:r>
                      <a:r>
                        <a:rPr lang="hr-HR" sz="1100" u="sng" strike="noStrike" dirty="0" err="1">
                          <a:effectLst/>
                          <a:hlinkClick r:id="rId3"/>
                        </a:rPr>
                        <a:t>english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pic>
        <p:nvPicPr>
          <p:cNvPr id="2050" name="Picture 2" descr="C:\Users\Korisnik\Desktop\Vježbe\IZVJEŠĆE\Erasmus\Rad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6004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Vježbe\IZVJEŠĆE\Erasmus\CESTOHO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610733" y="6165304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Radom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410619" y="6165304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/>
              <a:t>Czestochowa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79512" y="548680"/>
            <a:ext cx="3188514" cy="907091"/>
            <a:chOff x="0" y="1907383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Zaobljeni pravokutnik 9"/>
            <p:cNvSpPr/>
            <p:nvPr/>
          </p:nvSpPr>
          <p:spPr>
            <a:xfrm>
              <a:off x="0" y="1907383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aobljeni pravokutnik 4"/>
            <p:cNvSpPr/>
            <p:nvPr/>
          </p:nvSpPr>
          <p:spPr>
            <a:xfrm>
              <a:off x="44281" y="1951664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Poljska </a:t>
              </a:r>
            </a:p>
          </p:txBody>
        </p:sp>
      </p:grpSp>
      <p:sp>
        <p:nvSpPr>
          <p:cNvPr id="7" name="Pravokutnik 6"/>
          <p:cNvSpPr/>
          <p:nvPr/>
        </p:nvSpPr>
        <p:spPr>
          <a:xfrm>
            <a:off x="157900" y="2843919"/>
            <a:ext cx="6014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hr-HR" sz="1100" dirty="0"/>
              <a:t>Poljska</a:t>
            </a:r>
            <a:endParaRPr lang="hr-HR" sz="1100" b="1" dirty="0">
              <a:solidFill>
                <a:srgbClr val="00000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737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179512" y="548680"/>
            <a:ext cx="3188514" cy="907091"/>
            <a:chOff x="0" y="1907383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1907383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1" y="1951664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Poljska </a:t>
              </a:r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50790"/>
              </p:ext>
            </p:extLst>
          </p:nvPr>
        </p:nvGraphicFramePr>
        <p:xfrm>
          <a:off x="179512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Visokoobrazovna ustanova/engleski naziv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71750"/>
              </p:ext>
            </p:extLst>
          </p:nvPr>
        </p:nvGraphicFramePr>
        <p:xfrm>
          <a:off x="223793" y="2276872"/>
          <a:ext cx="8910363" cy="100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521"/>
                <a:gridCol w="1580688"/>
                <a:gridCol w="1565484"/>
                <a:gridCol w="1337507"/>
                <a:gridCol w="1763074"/>
                <a:gridCol w="1535089"/>
              </a:tblGrid>
              <a:tr h="19727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UNIWERSYTET TECHNOLOGICZNO PRZYRODNICZY IM JANA I JEDRZEJA SNIADECKICH W BYDGOSZCZY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University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Life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Bydgoszcz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Przyrodniczy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im. Jana i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Jędrzeja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Śniadeckich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Bydgoszczy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 BYDGOSZ02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trgovinsko poslovanje s poduzetništvom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none" strike="noStrike" dirty="0" smtClean="0">
                          <a:effectLst/>
                        </a:rPr>
                        <a:t>poljoprivreda krša - prehrambena tehnologija</a:t>
                      </a:r>
                      <a:endParaRPr lang="hr-H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  <a:p>
                      <a:pPr algn="l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</a:rPr>
                        <a:t>https://utp.edu.pl/pl/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3" y="3558988"/>
            <a:ext cx="3888432" cy="2736304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1187624" y="6323059"/>
            <a:ext cx="151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l-PL" dirty="0">
                <a:solidFill>
                  <a:schemeClr val="dk1"/>
                </a:solidFill>
              </a:rPr>
              <a:t>BYDGOSZCZY</a:t>
            </a:r>
            <a:endParaRPr lang="pl-PL" dirty="0">
              <a:solidFill>
                <a:srgbClr val="333333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739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179512" y="548680"/>
            <a:ext cx="3188514" cy="907091"/>
            <a:chOff x="0" y="1907383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1907383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1" y="1951664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Poljska </a:t>
              </a:r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36969"/>
              </p:ext>
            </p:extLst>
          </p:nvPr>
        </p:nvGraphicFramePr>
        <p:xfrm>
          <a:off x="179512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Visokoobrazovna ustanova/engleski naziv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12219"/>
              </p:ext>
            </p:extLst>
          </p:nvPr>
        </p:nvGraphicFramePr>
        <p:xfrm>
          <a:off x="233637" y="2348880"/>
          <a:ext cx="8910363" cy="504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521"/>
                <a:gridCol w="1580688"/>
                <a:gridCol w="1565484"/>
                <a:gridCol w="1337507"/>
                <a:gridCol w="1763074"/>
                <a:gridCol w="1535089"/>
              </a:tblGrid>
              <a:tr h="19727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UNIWERSYTET PRZYRODNICZY W POZNANIU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Life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Sciences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Poznań</a:t>
                      </a:r>
                      <a:endParaRPr lang="hr-HR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PL POZNAN04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trgovinsko poslovanje s poduzetništvom</a:t>
                      </a:r>
                    </a:p>
                    <a:p>
                      <a:pPr algn="l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</a:rPr>
                        <a:t>https://wes.up.poznan.pl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sp>
        <p:nvSpPr>
          <p:cNvPr id="9" name="Pravokutnik 8"/>
          <p:cNvSpPr/>
          <p:nvPr/>
        </p:nvSpPr>
        <p:spPr>
          <a:xfrm>
            <a:off x="1152228" y="6349213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hr-HR" dirty="0">
                <a:solidFill>
                  <a:schemeClr val="dk1"/>
                </a:solidFill>
              </a:rPr>
              <a:t>POZNAN</a:t>
            </a:r>
            <a:endParaRPr lang="pl-PL" dirty="0">
              <a:solidFill>
                <a:srgbClr val="333333"/>
              </a:solidFill>
              <a:latin typeface="Cambria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3" y="3180861"/>
            <a:ext cx="314423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30703"/>
              </p:ext>
            </p:extLst>
          </p:nvPr>
        </p:nvGraphicFramePr>
        <p:xfrm>
          <a:off x="34696" y="1772816"/>
          <a:ext cx="9109303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717"/>
                <a:gridCol w="1615979"/>
                <a:gridCol w="1600436"/>
                <a:gridCol w="1367370"/>
                <a:gridCol w="1802438"/>
                <a:gridCol w="1569363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Ugovor sklopljen za Veleučilišni odjel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864922"/>
              </p:ext>
            </p:extLst>
          </p:nvPr>
        </p:nvGraphicFramePr>
        <p:xfrm>
          <a:off x="27111" y="2204864"/>
          <a:ext cx="9116889" cy="67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678"/>
                <a:gridCol w="1617325"/>
                <a:gridCol w="1601769"/>
                <a:gridCol w="1368508"/>
                <a:gridCol w="1803939"/>
                <a:gridCol w="1570670"/>
              </a:tblGrid>
              <a:tr h="49143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Bugarska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Agricultural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r>
                        <a:rPr lang="hr-HR" sz="1100" u="none" strike="noStrike" dirty="0">
                          <a:effectLst/>
                        </a:rPr>
                        <a:t> – Plovdiv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Agricultural University – Plovdiv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>
                          <a:effectLst/>
                        </a:rPr>
                        <a:t>BG PLOVDIV01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 poljoprivreda krša                        - prehrambena tehnologija                      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 err="1">
                          <a:effectLst/>
                          <a:hlinkClick r:id="rId2"/>
                        </a:rPr>
                        <a:t>www.au</a:t>
                      </a:r>
                      <a:r>
                        <a:rPr lang="hr-HR" sz="1100" u="sng" strike="noStrike" dirty="0">
                          <a:effectLst/>
                          <a:hlinkClick r:id="rId2"/>
                        </a:rPr>
                        <a:t>-</a:t>
                      </a:r>
                      <a:r>
                        <a:rPr lang="hr-HR" sz="1100" u="sng" strike="noStrike" dirty="0" err="1">
                          <a:effectLst/>
                          <a:hlinkClick r:id="rId2"/>
                        </a:rPr>
                        <a:t>plovdiv.bg</a:t>
                      </a:r>
                      <a:r>
                        <a:rPr lang="hr-HR" sz="1100" u="sng" strike="noStrike" dirty="0">
                          <a:effectLst/>
                          <a:hlinkClick r:id="rId2"/>
                        </a:rPr>
                        <a:t> 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pic>
        <p:nvPicPr>
          <p:cNvPr id="3074" name="Picture 2" descr="C:\Users\Korisnik\Desktop\Vježbe\IZVJEŠĆE\Erasmus\plovdi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475656" y="6309320"/>
            <a:ext cx="89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hr-HR" dirty="0"/>
              <a:t>Plovdiv</a:t>
            </a:r>
            <a:endParaRPr lang="hr-HR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79512" y="548680"/>
            <a:ext cx="3188514" cy="907091"/>
            <a:chOff x="0" y="3812274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Zaobljeni pravokutnik 6"/>
            <p:cNvSpPr/>
            <p:nvPr/>
          </p:nvSpPr>
          <p:spPr>
            <a:xfrm>
              <a:off x="0" y="3812274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jeni pravokutnik 4"/>
            <p:cNvSpPr/>
            <p:nvPr/>
          </p:nvSpPr>
          <p:spPr>
            <a:xfrm>
              <a:off x="44281" y="3856555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Bugarska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4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10037"/>
              </p:ext>
            </p:extLst>
          </p:nvPr>
        </p:nvGraphicFramePr>
        <p:xfrm>
          <a:off x="34696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Ugovor sklopljen za Veleučilišni odjel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74577"/>
              </p:ext>
            </p:extLst>
          </p:nvPr>
        </p:nvGraphicFramePr>
        <p:xfrm>
          <a:off x="27111" y="2204864"/>
          <a:ext cx="9116889" cy="1009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678"/>
                <a:gridCol w="1617325"/>
                <a:gridCol w="1601769"/>
                <a:gridCol w="1368508"/>
                <a:gridCol w="1803939"/>
                <a:gridCol w="1570670"/>
              </a:tblGrid>
              <a:tr h="49143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Italija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>
                          <a:effectLst/>
                        </a:rPr>
                        <a:t>Universita</a:t>
                      </a:r>
                      <a:r>
                        <a:rPr lang="it-IT" sz="1100" u="none" strike="noStrike" dirty="0">
                          <a:effectLst/>
                        </a:rPr>
                        <a:t> degli Studi di Cagliari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of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Cagliari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I CAGLIAR01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 poljoprivreda krša                        - prehrambena tehnologija                      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sng" strike="noStrike">
                          <a:effectLst/>
                          <a:hlinkClick r:id="rId2"/>
                        </a:rPr>
                        <a:t>www.unica.it </a:t>
                      </a:r>
                      <a:endParaRPr lang="hr-HR" sz="11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ctr"/>
                </a:tc>
              </a:tr>
              <a:tr h="19727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Italija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>
                          <a:effectLst/>
                        </a:rPr>
                        <a:t>Universita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della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Valle</a:t>
                      </a:r>
                      <a:r>
                        <a:rPr lang="hr-HR" sz="1100" u="none" strike="noStrike" dirty="0">
                          <a:effectLst/>
                        </a:rPr>
                        <a:t> d`</a:t>
                      </a:r>
                      <a:r>
                        <a:rPr lang="hr-HR" sz="1100" u="none" strike="noStrike" dirty="0" err="1">
                          <a:effectLst/>
                        </a:rPr>
                        <a:t>Aosta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 err="1">
                          <a:effectLst/>
                        </a:rPr>
                        <a:t>University</a:t>
                      </a:r>
                      <a:r>
                        <a:rPr lang="it-IT" sz="1100" u="none" strike="noStrike" dirty="0">
                          <a:effectLst/>
                        </a:rPr>
                        <a:t>  della Valle d Aosta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I AOSTA01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3"/>
                        </a:rPr>
                        <a:t>www.univda.it/</a:t>
                      </a:r>
                      <a:r>
                        <a:rPr lang="hr-HR" sz="1100" u="sng" strike="noStrike" dirty="0" err="1">
                          <a:effectLst/>
                          <a:hlinkClick r:id="rId3"/>
                        </a:rPr>
                        <a:t>university</a:t>
                      </a:r>
                      <a:r>
                        <a:rPr lang="hr-HR" sz="1100" u="sng" strike="noStrike" dirty="0">
                          <a:effectLst/>
                          <a:hlinkClick r:id="rId3"/>
                        </a:rPr>
                        <a:t> </a:t>
                      </a:r>
                      <a:r>
                        <a:rPr lang="hr-HR" sz="1100" u="sng" strike="noStrike" dirty="0" err="1">
                          <a:effectLst/>
                          <a:hlinkClick r:id="rId3"/>
                        </a:rPr>
                        <a:t>and</a:t>
                      </a:r>
                      <a:r>
                        <a:rPr lang="hr-HR" sz="1100" u="sng" strike="noStrike" dirty="0">
                          <a:effectLst/>
                          <a:hlinkClick r:id="rId3"/>
                        </a:rPr>
                        <a:t> </a:t>
                      </a:r>
                      <a:r>
                        <a:rPr lang="hr-HR" sz="1100" u="sng" strike="noStrike" dirty="0" err="1">
                          <a:effectLst/>
                          <a:hlinkClick r:id="rId3"/>
                        </a:rPr>
                        <a:t>beyond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pic>
        <p:nvPicPr>
          <p:cNvPr id="4098" name="Picture 2" descr="C:\Users\Korisnik\Desktop\Vježbe\IZVJEŠĆE\Erasmus\Cagli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3831"/>
            <a:ext cx="3816424" cy="276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esktop\Vježbe\IZVJEŠĆE\Erasmus\Ao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4436"/>
            <a:ext cx="3672408" cy="2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547664" y="6190449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it-IT" dirty="0"/>
              <a:t>Cagliari</a:t>
            </a:r>
            <a:endParaRPr lang="it-IT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5940152" y="6190449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it-IT" dirty="0"/>
              <a:t>Aosta</a:t>
            </a:r>
            <a:endParaRPr lang="it-IT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01682" y="620688"/>
            <a:ext cx="3188514" cy="907091"/>
            <a:chOff x="0" y="144016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Zaobljeni pravokutnik 8"/>
            <p:cNvSpPr/>
            <p:nvPr/>
          </p:nvSpPr>
          <p:spPr>
            <a:xfrm>
              <a:off x="0" y="144016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/>
            <p:nvPr/>
          </p:nvSpPr>
          <p:spPr>
            <a:xfrm>
              <a:off x="44281" y="188297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Italija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5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179512" y="548680"/>
            <a:ext cx="3188514" cy="907091"/>
            <a:chOff x="0" y="1907383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1907383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1" y="1951664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dirty="0" smtClean="0"/>
                <a:t>Francuska</a:t>
              </a:r>
              <a:r>
                <a:rPr lang="hr-HR" sz="4300" kern="1200" dirty="0" smtClean="0"/>
                <a:t> </a:t>
              </a:r>
              <a:endParaRPr lang="hr-HR" sz="4300" kern="1200" dirty="0"/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59340"/>
              </p:ext>
            </p:extLst>
          </p:nvPr>
        </p:nvGraphicFramePr>
        <p:xfrm>
          <a:off x="179512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Visokoobrazovna ustanova/engleski naziv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34637"/>
              </p:ext>
            </p:extLst>
          </p:nvPr>
        </p:nvGraphicFramePr>
        <p:xfrm>
          <a:off x="233637" y="2348880"/>
          <a:ext cx="8910363" cy="504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521"/>
                <a:gridCol w="1580688"/>
                <a:gridCol w="1565484"/>
                <a:gridCol w="1337507"/>
                <a:gridCol w="1763074"/>
                <a:gridCol w="1535089"/>
              </a:tblGrid>
              <a:tr h="19727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EPLEFPA AUCH BEAULIEU LAVACANT </a:t>
                      </a:r>
                      <a:endParaRPr lang="pl-PL" sz="1100" b="0" i="0" u="none" strike="noStrike" dirty="0">
                        <a:solidFill>
                          <a:srgbClr val="333333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 TOULOUS44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trgovinsko poslovanje s poduzetništvom</a:t>
                      </a:r>
                    </a:p>
                    <a:p>
                      <a:pPr algn="l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mbria"/>
                        </a:rPr>
                        <a:t>https://www.epl.auch.educagri.fr/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sp>
        <p:nvSpPr>
          <p:cNvPr id="2" name="Pravokutnik 1"/>
          <p:cNvSpPr/>
          <p:nvPr/>
        </p:nvSpPr>
        <p:spPr>
          <a:xfrm>
            <a:off x="1547664" y="6052811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dk1"/>
                </a:solidFill>
              </a:rPr>
              <a:t>TOULOUS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5" y="3212976"/>
            <a:ext cx="41543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35693"/>
            <a:ext cx="4943190" cy="44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Što sve objedinjuje Erasmus +?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395536" y="1916833"/>
            <a:ext cx="3600400" cy="420964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Program za cjeloživotno učenje</a:t>
            </a:r>
          </a:p>
          <a:p>
            <a:r>
              <a:rPr lang="hr-HR" dirty="0"/>
              <a:t>Leonardo da Vinci</a:t>
            </a:r>
          </a:p>
          <a:p>
            <a:r>
              <a:rPr lang="hr-HR" dirty="0"/>
              <a:t>Erasmus</a:t>
            </a:r>
          </a:p>
          <a:p>
            <a:r>
              <a:rPr lang="hr-HR" dirty="0" err="1"/>
              <a:t>Comenius</a:t>
            </a:r>
            <a:r>
              <a:rPr lang="hr-HR" dirty="0"/>
              <a:t> </a:t>
            </a:r>
          </a:p>
          <a:p>
            <a:r>
              <a:rPr lang="hr-HR" dirty="0" err="1"/>
              <a:t>Grundtvig</a:t>
            </a:r>
            <a:endParaRPr lang="hr-HR" dirty="0"/>
          </a:p>
          <a:p>
            <a:r>
              <a:rPr lang="hr-HR" dirty="0"/>
              <a:t>Mladi na djelu </a:t>
            </a:r>
          </a:p>
          <a:p>
            <a:r>
              <a:rPr lang="hr-HR" dirty="0"/>
              <a:t>Erasmus </a:t>
            </a:r>
            <a:r>
              <a:rPr lang="hr-HR" dirty="0" err="1"/>
              <a:t>Mundus</a:t>
            </a:r>
            <a:r>
              <a:rPr lang="hr-HR" dirty="0"/>
              <a:t>, </a:t>
            </a:r>
            <a:r>
              <a:rPr lang="hr-HR" dirty="0" err="1"/>
              <a:t>Tempus</a:t>
            </a:r>
            <a:r>
              <a:rPr lang="hr-HR" dirty="0"/>
              <a:t>, Alfa, </a:t>
            </a:r>
            <a:r>
              <a:rPr lang="hr-HR" dirty="0" err="1"/>
              <a:t>Edulink</a:t>
            </a:r>
            <a:r>
              <a:rPr lang="hr-HR" dirty="0"/>
              <a:t> </a:t>
            </a:r>
          </a:p>
          <a:p>
            <a:r>
              <a:rPr lang="hr-HR" dirty="0"/>
              <a:t>Sport- amaterski!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767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59866"/>
              </p:ext>
            </p:extLst>
          </p:nvPr>
        </p:nvGraphicFramePr>
        <p:xfrm>
          <a:off x="34696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Ugovor sklopljen za Veleučilišni odjel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73526"/>
              </p:ext>
            </p:extLst>
          </p:nvPr>
        </p:nvGraphicFramePr>
        <p:xfrm>
          <a:off x="39504" y="2348880"/>
          <a:ext cx="9069000" cy="67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678"/>
                <a:gridCol w="1617325"/>
                <a:gridCol w="1601769"/>
                <a:gridCol w="1368508"/>
                <a:gridCol w="1803939"/>
                <a:gridCol w="1522781"/>
              </a:tblGrid>
              <a:tr h="49143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Portugal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INSTITUTO POLITECNICO DE COIMBRA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dirty="0" err="1" smtClean="0"/>
                        <a:t>Polytechnical</a:t>
                      </a:r>
                      <a:r>
                        <a:rPr lang="hr-HR" sz="1100" b="1" dirty="0" smtClean="0"/>
                        <a:t> Institute </a:t>
                      </a:r>
                      <a:r>
                        <a:rPr lang="hr-HR" sz="1100" b="1" dirty="0" err="1" smtClean="0"/>
                        <a:t>of</a:t>
                      </a:r>
                      <a:r>
                        <a:rPr lang="hr-HR" sz="1100" b="1" dirty="0" smtClean="0"/>
                        <a:t> </a:t>
                      </a:r>
                      <a:r>
                        <a:rPr lang="hr-HR" sz="1100" b="1" dirty="0" err="1" smtClean="0"/>
                        <a:t>Coimbra</a:t>
                      </a:r>
                      <a:r>
                        <a:rPr lang="hr-HR" sz="1100" dirty="0" smtClean="0"/>
                        <a:t> 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P COIMBRA02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 poljoprivreda krša                        - prehrambena tehnologija                      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dirty="0" smtClean="0"/>
                        <a:t>https://www.ipc.pt/ipc/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sp>
        <p:nvSpPr>
          <p:cNvPr id="4" name="Pravokutnik 3"/>
          <p:cNvSpPr/>
          <p:nvPr/>
        </p:nvSpPr>
        <p:spPr>
          <a:xfrm>
            <a:off x="1547664" y="6190449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it-IT" dirty="0" smtClean="0"/>
              <a:t>C</a:t>
            </a:r>
            <a:r>
              <a:rPr lang="hr-HR" dirty="0" err="1" smtClean="0"/>
              <a:t>oimbra</a:t>
            </a:r>
            <a:endParaRPr lang="it-IT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201682" y="620688"/>
            <a:ext cx="3188514" cy="907091"/>
            <a:chOff x="0" y="144016"/>
            <a:chExt cx="3188514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Zaobljeni pravokutnik 8"/>
            <p:cNvSpPr/>
            <p:nvPr/>
          </p:nvSpPr>
          <p:spPr>
            <a:xfrm>
              <a:off x="0" y="144016"/>
              <a:ext cx="3188514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jeni pravokutnik 4"/>
            <p:cNvSpPr/>
            <p:nvPr/>
          </p:nvSpPr>
          <p:spPr>
            <a:xfrm>
              <a:off x="44281" y="188297"/>
              <a:ext cx="3099952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dirty="0" smtClean="0"/>
                <a:t>Portugal</a:t>
              </a:r>
              <a:endParaRPr lang="hr-HR" sz="4300" kern="1200" dirty="0"/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1" y="3284984"/>
            <a:ext cx="39602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05355"/>
              </p:ext>
            </p:extLst>
          </p:nvPr>
        </p:nvGraphicFramePr>
        <p:xfrm>
          <a:off x="27111" y="2636912"/>
          <a:ext cx="9116889" cy="864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1640"/>
                <a:gridCol w="1188640"/>
                <a:gridCol w="1656184"/>
                <a:gridCol w="1475656"/>
                <a:gridCol w="1548680"/>
                <a:gridCol w="1916089"/>
              </a:tblGrid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Dicle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Üniversitesi</a:t>
                      </a:r>
                      <a:r>
                        <a:rPr lang="hr-HR" sz="1100" u="none" strike="noStrike" dirty="0">
                          <a:effectLst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University of </a:t>
                      </a:r>
                      <a:r>
                        <a:rPr lang="en-US" sz="1100" u="none" strike="noStrike" dirty="0" err="1">
                          <a:effectLst/>
                        </a:rPr>
                        <a:t>Dicle</a:t>
                      </a:r>
                      <a:r>
                        <a:rPr lang="en-US" sz="1100" u="none" strike="noStrike" dirty="0">
                          <a:effectLst/>
                        </a:rPr>
                        <a:t> - Turkey                          Faculty of Agriculture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 DIYARBA01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poljoprivreda krša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http://international.dicle.edu.tr 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b"/>
                </a:tc>
              </a:tr>
              <a:tr h="49143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Dicle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Üniversitesi</a:t>
                      </a:r>
                      <a:r>
                        <a:rPr lang="hr-HR" sz="1100" u="none" strike="noStrike" dirty="0">
                          <a:effectLst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University of Dicle - Turkey                             Faculty of Economics and Administrative Siences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 DIYARBA01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http://international.dicle.edu.tr 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43628"/>
              </p:ext>
            </p:extLst>
          </p:nvPr>
        </p:nvGraphicFramePr>
        <p:xfrm>
          <a:off x="22304" y="2204864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pSp>
        <p:nvGrpSpPr>
          <p:cNvPr id="4" name="Grupa 3"/>
          <p:cNvGrpSpPr/>
          <p:nvPr/>
        </p:nvGrpSpPr>
        <p:grpSpPr>
          <a:xfrm>
            <a:off x="323528" y="980728"/>
            <a:ext cx="3185400" cy="907091"/>
            <a:chOff x="0" y="5244930"/>
            <a:chExt cx="3185400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Zaobljeni pravokutnik 4"/>
            <p:cNvSpPr/>
            <p:nvPr/>
          </p:nvSpPr>
          <p:spPr>
            <a:xfrm>
              <a:off x="0" y="5244930"/>
              <a:ext cx="318540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Zaobljeni pravokutnik 4"/>
            <p:cNvSpPr/>
            <p:nvPr/>
          </p:nvSpPr>
          <p:spPr>
            <a:xfrm>
              <a:off x="44281" y="5289211"/>
              <a:ext cx="3096838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Turska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7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179512" y="332656"/>
            <a:ext cx="3185400" cy="907091"/>
            <a:chOff x="0" y="5244930"/>
            <a:chExt cx="3185400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5244930"/>
              <a:ext cx="318540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44281" y="5289211"/>
              <a:ext cx="3096838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Turska </a:t>
              </a:r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80356"/>
              </p:ext>
            </p:extLst>
          </p:nvPr>
        </p:nvGraphicFramePr>
        <p:xfrm>
          <a:off x="28600" y="1700808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35771"/>
              </p:ext>
            </p:extLst>
          </p:nvPr>
        </p:nvGraphicFramePr>
        <p:xfrm>
          <a:off x="27111" y="2014261"/>
          <a:ext cx="9116889" cy="504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1640"/>
                <a:gridCol w="1188640"/>
                <a:gridCol w="1656184"/>
                <a:gridCol w="1475656"/>
                <a:gridCol w="1548680"/>
                <a:gridCol w="1916089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DUMLUPINAR UNIVERSTIY</a:t>
                      </a:r>
                      <a:r>
                        <a:rPr lang="hr-HR" sz="1100" u="none" strike="noStrike" dirty="0">
                          <a:effectLst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DUMLUPINAR UNIVERSTIY</a:t>
                      </a:r>
                      <a:r>
                        <a:rPr lang="hr-HR" sz="1100" u="none" strike="noStrike" dirty="0" smtClean="0">
                          <a:effectLst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 </a:t>
                      </a:r>
                      <a:r>
                        <a:rPr lang="hr-HR" sz="1100" u="none" strike="noStrike" dirty="0" smtClean="0">
                          <a:effectLst/>
                        </a:rPr>
                        <a:t>KUTAHYA</a:t>
                      </a:r>
                      <a:r>
                        <a:rPr lang="hr-H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hr-HR" sz="1100" u="none" strike="noStrike" dirty="0" smtClean="0">
                          <a:effectLst/>
                        </a:rPr>
                        <a:t>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trgovinsko poslovanje s poduzetništvom - prehrambena tehnologija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http://erasmus.dpu.edu.tr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392488" cy="2592288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1691680" y="5692606"/>
            <a:ext cx="1148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KUTAHYA</a:t>
            </a:r>
          </a:p>
        </p:txBody>
      </p:sp>
    </p:spTree>
    <p:extLst>
      <p:ext uri="{BB962C8B-B14F-4D97-AF65-F5344CB8AC3E}">
        <p14:creationId xmlns:p14="http://schemas.microsoft.com/office/powerpoint/2010/main" val="4208586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12428"/>
              </p:ext>
            </p:extLst>
          </p:nvPr>
        </p:nvGraphicFramePr>
        <p:xfrm>
          <a:off x="179513" y="2564904"/>
          <a:ext cx="8964488" cy="1009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303"/>
                <a:gridCol w="1559128"/>
                <a:gridCol w="1700867"/>
                <a:gridCol w="1275650"/>
                <a:gridCol w="1771737"/>
                <a:gridCol w="1735803"/>
              </a:tblGrid>
              <a:tr h="29532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Toros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Üniversitesi</a:t>
                      </a:r>
                      <a:r>
                        <a:rPr lang="hr-HR" sz="1100" u="none" strike="noStrike" dirty="0">
                          <a:effectLst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Toros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r>
                        <a:rPr lang="hr-HR" sz="1100" u="none" strike="noStrike" dirty="0">
                          <a:effectLst/>
                        </a:rPr>
                        <a:t> - </a:t>
                      </a:r>
                      <a:r>
                        <a:rPr lang="hr-HR" sz="1100" u="none" strike="noStrike" dirty="0" err="1">
                          <a:effectLst/>
                        </a:rPr>
                        <a:t>Turkey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 MERSIN04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>
                          <a:effectLst/>
                        </a:rPr>
                        <a:t>trgovinsko poslovanje s poduzetništvom - prehrambena tehnologija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http://www.toros.edu.tr/</a:t>
                      </a:r>
                      <a:r>
                        <a:rPr lang="hr-HR" sz="1100" u="sng" strike="noStrike" dirty="0" err="1">
                          <a:effectLst/>
                          <a:hlinkClick r:id="rId2"/>
                        </a:rPr>
                        <a:t>go.to</a:t>
                      </a:r>
                      <a:r>
                        <a:rPr lang="hr-HR" sz="1100" u="sng" strike="noStrike" dirty="0">
                          <a:effectLst/>
                          <a:hlinkClick r:id="rId2"/>
                        </a:rPr>
                        <a:t>/EN/indeks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b"/>
                </a:tc>
              </a:tr>
              <a:tr h="29532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>
                          <a:effectLst/>
                        </a:rPr>
                        <a:t>Turska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Kirklareli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Üniversitesi</a:t>
                      </a:r>
                      <a:r>
                        <a:rPr lang="hr-HR" sz="1100" u="none" strike="noStrike" dirty="0">
                          <a:effectLst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of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Kirklareli</a:t>
                      </a:r>
                      <a:r>
                        <a:rPr lang="hr-HR" sz="1100" u="none" strike="noStrike" dirty="0">
                          <a:effectLst/>
                        </a:rPr>
                        <a:t> - </a:t>
                      </a:r>
                      <a:r>
                        <a:rPr lang="hr-HR" sz="1100" u="none" strike="noStrike" dirty="0" err="1">
                          <a:effectLst/>
                        </a:rPr>
                        <a:t>Turkey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 KIRKLAR01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trgovinsko poslovanje s poduzetništvom - prehrambena tehnologija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3"/>
                        </a:rPr>
                        <a:t>www.kirklareli.edu.tr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82398"/>
              </p:ext>
            </p:extLst>
          </p:nvPr>
        </p:nvGraphicFramePr>
        <p:xfrm>
          <a:off x="179512" y="213285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Ugovor sklopljen za Veleučilišni odjel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pic>
        <p:nvPicPr>
          <p:cNvPr id="6146" name="Picture 2" descr="C:\Users\Korisnik\Desktop\Vježbe\IZVJEŠĆE\Erasmus\Mers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3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201802" y="638132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MERSIN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251520" y="908720"/>
            <a:ext cx="3185400" cy="907091"/>
            <a:chOff x="0" y="5244930"/>
            <a:chExt cx="3185400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Zaobljeni pravokutnik 6"/>
            <p:cNvSpPr/>
            <p:nvPr/>
          </p:nvSpPr>
          <p:spPr>
            <a:xfrm>
              <a:off x="0" y="5244930"/>
              <a:ext cx="318540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jeni pravokutnik 4"/>
            <p:cNvSpPr/>
            <p:nvPr/>
          </p:nvSpPr>
          <p:spPr>
            <a:xfrm>
              <a:off x="44281" y="5289211"/>
              <a:ext cx="3096838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Turska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0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72472"/>
              </p:ext>
            </p:extLst>
          </p:nvPr>
        </p:nvGraphicFramePr>
        <p:xfrm>
          <a:off x="0" y="1700808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Erasmus kod ustanove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Ugovor sklopljen za Veleučilišni odjel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42485"/>
              </p:ext>
            </p:extLst>
          </p:nvPr>
        </p:nvGraphicFramePr>
        <p:xfrm>
          <a:off x="31881" y="2132856"/>
          <a:ext cx="9108505" cy="1345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6294"/>
                <a:gridCol w="1617325"/>
                <a:gridCol w="1601769"/>
                <a:gridCol w="1368508"/>
                <a:gridCol w="1803939"/>
                <a:gridCol w="1570670"/>
              </a:tblGrid>
              <a:tr h="49143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Ondokuz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Mayis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Üniversitesi</a:t>
                      </a:r>
                      <a:r>
                        <a:rPr lang="hr-HR" sz="1100" u="none" strike="noStrike" dirty="0">
                          <a:effectLst/>
                        </a:rPr>
                        <a:t>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Ondokuz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Mayıs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r>
                        <a:rPr lang="hr-HR" sz="1100" u="none" strike="noStrike" dirty="0">
                          <a:effectLst/>
                        </a:rPr>
                        <a:t> - </a:t>
                      </a:r>
                      <a:r>
                        <a:rPr lang="hr-HR" sz="1100" u="none" strike="noStrike" dirty="0" err="1">
                          <a:effectLst/>
                        </a:rPr>
                        <a:t>Turkey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 SAMSUN01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>
                          <a:effectLst/>
                        </a:rPr>
                        <a:t> poljoprivreda krša                        - prehrambena tehnologija                       - trgovinsko poslovanje s poduzetništvom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http://erasmus-en.omu.edu.tr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b"/>
                </a:tc>
              </a:tr>
              <a:tr h="49143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>
                          <a:effectLst/>
                        </a:rPr>
                        <a:t>Turska</a:t>
                      </a:r>
                      <a:endParaRPr lang="hr-HR" sz="11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MEHMET AKİF ERSOY ÜNİVERSİTESİ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err="1">
                          <a:effectLst/>
                        </a:rPr>
                        <a:t>Mehmet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Akif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Ersoy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TR BURDUR01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 poljoprivreda krša                        - prehrambena tehnologija                      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3"/>
                        </a:rPr>
                        <a:t>http://ects.mehmetakif.edu.tr/</a:t>
                      </a:r>
                      <a:r>
                        <a:rPr lang="hr-HR" sz="1100" u="sng" strike="noStrike" dirty="0" err="1">
                          <a:effectLst/>
                          <a:hlinkClick r:id="rId3"/>
                        </a:rPr>
                        <a:t>en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pic>
        <p:nvPicPr>
          <p:cNvPr id="5122" name="Picture 2" descr="C:\Users\Korisnik\Desktop\Vježbe\IZVJEŠĆE\Erasmus\Burd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0025"/>
            <a:ext cx="3816424" cy="259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Desktop\Vježbe\IZVJEŠĆE\Erasmus\Samsu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7" y="3682934"/>
            <a:ext cx="3888432" cy="25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674376" y="6381328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SAMSUN</a:t>
            </a:r>
          </a:p>
        </p:txBody>
      </p:sp>
      <p:sp>
        <p:nvSpPr>
          <p:cNvPr id="5" name="Pravokutnik 4"/>
          <p:cNvSpPr/>
          <p:nvPr/>
        </p:nvSpPr>
        <p:spPr>
          <a:xfrm>
            <a:off x="6019188" y="6381328"/>
            <a:ext cx="1145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BURDUR</a:t>
            </a:r>
            <a:endParaRPr lang="hr-HR" dirty="0"/>
          </a:p>
        </p:txBody>
      </p:sp>
      <p:grpSp>
        <p:nvGrpSpPr>
          <p:cNvPr id="11" name="Grupa 10"/>
          <p:cNvGrpSpPr/>
          <p:nvPr/>
        </p:nvGrpSpPr>
        <p:grpSpPr>
          <a:xfrm>
            <a:off x="207239" y="620688"/>
            <a:ext cx="3185400" cy="907091"/>
            <a:chOff x="0" y="5244930"/>
            <a:chExt cx="3185400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Zaobljeni pravokutnik 11"/>
            <p:cNvSpPr/>
            <p:nvPr/>
          </p:nvSpPr>
          <p:spPr>
            <a:xfrm>
              <a:off x="0" y="5244930"/>
              <a:ext cx="318540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jeni pravokutnik 4"/>
            <p:cNvSpPr/>
            <p:nvPr/>
          </p:nvSpPr>
          <p:spPr>
            <a:xfrm>
              <a:off x="44281" y="5289211"/>
              <a:ext cx="3096838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Turska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07822"/>
              </p:ext>
            </p:extLst>
          </p:nvPr>
        </p:nvGraphicFramePr>
        <p:xfrm>
          <a:off x="179512" y="1700808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33696"/>
              </p:ext>
            </p:extLst>
          </p:nvPr>
        </p:nvGraphicFramePr>
        <p:xfrm>
          <a:off x="179513" y="2276872"/>
          <a:ext cx="8964488" cy="67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170"/>
                <a:gridCol w="1591753"/>
                <a:gridCol w="1576443"/>
                <a:gridCol w="1346870"/>
                <a:gridCol w="1775416"/>
                <a:gridCol w="1545836"/>
              </a:tblGrid>
              <a:tr h="49143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İNÖNÜ UNIVERSITY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 err="1">
                          <a:effectLst/>
                        </a:rPr>
                        <a:t>Inonu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r>
                        <a:rPr lang="hr-HR" sz="1100" u="none" strike="noStrike" dirty="0" err="1">
                          <a:effectLst/>
                        </a:rPr>
                        <a:t>University</a:t>
                      </a:r>
                      <a:r>
                        <a:rPr lang="hr-HR" sz="1100" u="none" strike="noStrike" dirty="0">
                          <a:effectLst/>
                        </a:rPr>
                        <a:t> 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</a:rPr>
                        <a:t>TR MALATYA01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 poljoprivreda krša                        - prehrambena tehnologija                      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sng" strike="noStrike" dirty="0">
                          <a:effectLst/>
                          <a:hlinkClick r:id="rId2"/>
                        </a:rPr>
                        <a:t>http://www.inonu.edu.tr 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pic>
        <p:nvPicPr>
          <p:cNvPr id="7170" name="Picture 2" descr="C:\Users\Korisnik\Desktop\Vježbe\IZVJEŠĆE\Erasmus\Malat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49488"/>
            <a:ext cx="367240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331640" y="6165304"/>
            <a:ext cx="11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MALATYA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79512" y="514732"/>
            <a:ext cx="3185400" cy="907091"/>
            <a:chOff x="0" y="5244930"/>
            <a:chExt cx="3185400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Zaobljeni pravokutnik 6"/>
            <p:cNvSpPr/>
            <p:nvPr/>
          </p:nvSpPr>
          <p:spPr>
            <a:xfrm>
              <a:off x="0" y="5244930"/>
              <a:ext cx="318540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jeni pravokutnik 4"/>
            <p:cNvSpPr/>
            <p:nvPr/>
          </p:nvSpPr>
          <p:spPr>
            <a:xfrm>
              <a:off x="44281" y="5289211"/>
              <a:ext cx="3096838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Turska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5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248815" y="369579"/>
            <a:ext cx="3185400" cy="907091"/>
            <a:chOff x="0" y="5244930"/>
            <a:chExt cx="3185400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Zaobljeni pravokutnik 3"/>
            <p:cNvSpPr/>
            <p:nvPr/>
          </p:nvSpPr>
          <p:spPr>
            <a:xfrm>
              <a:off x="0" y="5244930"/>
              <a:ext cx="318540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jeni pravokutnik 4"/>
            <p:cNvSpPr/>
            <p:nvPr/>
          </p:nvSpPr>
          <p:spPr>
            <a:xfrm>
              <a:off x="0" y="5289210"/>
              <a:ext cx="3096838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Turska </a:t>
              </a:r>
            </a:p>
          </p:txBody>
        </p:sp>
      </p:grp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38680"/>
              </p:ext>
            </p:extLst>
          </p:nvPr>
        </p:nvGraphicFramePr>
        <p:xfrm>
          <a:off x="36003" y="141277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10" name="Tablic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29655"/>
              </p:ext>
            </p:extLst>
          </p:nvPr>
        </p:nvGraphicFramePr>
        <p:xfrm>
          <a:off x="31754" y="2060848"/>
          <a:ext cx="8964488" cy="67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170"/>
                <a:gridCol w="1591753"/>
                <a:gridCol w="1576443"/>
                <a:gridCol w="1346870"/>
                <a:gridCol w="1775416"/>
                <a:gridCol w="1545836"/>
              </a:tblGrid>
              <a:tr h="63858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IZMIR EKONOMI UNIVERSITESI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İzmir</a:t>
                      </a:r>
                      <a:r>
                        <a:rPr lang="hr-H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University</a:t>
                      </a:r>
                      <a:r>
                        <a:rPr lang="hr-H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of</a:t>
                      </a:r>
                      <a:r>
                        <a:rPr lang="hr-H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Economics</a:t>
                      </a:r>
                      <a:endParaRPr lang="hr-HR" sz="11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 IZMIR04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 smtClean="0">
                          <a:effectLst/>
                        </a:rPr>
                        <a:t>poljoprivreda krša                        - prehrambena tehnologija                      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https://www.ieu.edu.tr/tr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1" y="3284984"/>
            <a:ext cx="4032448" cy="2602049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1781265" y="603351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chemeClr val="dk1"/>
                </a:solidFill>
              </a:rPr>
              <a:t>IZMIR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73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79512" y="514732"/>
            <a:ext cx="3185400" cy="907091"/>
            <a:chOff x="0" y="5244930"/>
            <a:chExt cx="3185400" cy="90709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Zaobljeni pravokutnik 2"/>
            <p:cNvSpPr/>
            <p:nvPr/>
          </p:nvSpPr>
          <p:spPr>
            <a:xfrm>
              <a:off x="0" y="5244930"/>
              <a:ext cx="3185400" cy="907091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jeni pravokutnik 4"/>
            <p:cNvSpPr/>
            <p:nvPr/>
          </p:nvSpPr>
          <p:spPr>
            <a:xfrm>
              <a:off x="44281" y="5289211"/>
              <a:ext cx="3096838" cy="818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81915" rIns="163830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300" kern="1200" dirty="0"/>
                <a:t>Turska </a:t>
              </a:r>
            </a:p>
          </p:txBody>
        </p:sp>
      </p:grp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75991"/>
              </p:ext>
            </p:extLst>
          </p:nvPr>
        </p:nvGraphicFramePr>
        <p:xfrm>
          <a:off x="9778" y="1772816"/>
          <a:ext cx="8964488" cy="337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5376"/>
                <a:gridCol w="1590289"/>
                <a:gridCol w="1574993"/>
                <a:gridCol w="1345632"/>
                <a:gridCol w="1773784"/>
                <a:gridCol w="1544414"/>
              </a:tblGrid>
              <a:tr h="29532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Država visokog učilišta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   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Visokoobrazovna ustanova/engleski naziv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Erasmus</a:t>
                      </a:r>
                      <a:r>
                        <a:rPr lang="hr-HR" sz="1100" u="none" strike="noStrike" dirty="0">
                          <a:effectLst/>
                        </a:rPr>
                        <a:t> kod ustanove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Ugovor sklopljen za Veleučilišni odjel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web stranica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</a:tr>
            </a:tbl>
          </a:graphicData>
        </a:graphic>
      </p:graphicFrame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18253"/>
              </p:ext>
            </p:extLst>
          </p:nvPr>
        </p:nvGraphicFramePr>
        <p:xfrm>
          <a:off x="157941" y="2276872"/>
          <a:ext cx="8964488" cy="672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170"/>
                <a:gridCol w="1591753"/>
                <a:gridCol w="1576443"/>
                <a:gridCol w="1346870"/>
                <a:gridCol w="1775416"/>
                <a:gridCol w="1545836"/>
              </a:tblGrid>
              <a:tr h="638582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Turska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BILECIK SEYH EDEBALI UNIVERSITESI 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Bilecik</a:t>
                      </a:r>
                      <a:r>
                        <a:rPr lang="hr-H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Şeyh</a:t>
                      </a:r>
                      <a:r>
                        <a:rPr lang="hr-H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Edebali</a:t>
                      </a:r>
                      <a:r>
                        <a:rPr lang="hr-HR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  <a:r>
                        <a:rPr lang="hr-HR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University</a:t>
                      </a:r>
                      <a:endParaRPr lang="hr-HR" sz="11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Bilecik</a:t>
                      </a:r>
                      <a:r>
                        <a:rPr lang="hr-H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u="none" strike="noStrike" dirty="0">
                          <a:effectLst/>
                        </a:rPr>
                        <a:t> poljoprivreda krša                        - prehrambena tehnologija                       - trgovinsko poslovanje s poduzetništvom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2004" marR="2004" marT="20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http://www.bilecik.edu.tr/</a:t>
                      </a:r>
                      <a:endParaRPr lang="hr-HR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004" marR="2004" marT="2004" marB="0" anchor="b"/>
                </a:tc>
              </a:tr>
            </a:tbl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" y="3356992"/>
            <a:ext cx="4087733" cy="2723338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619672" y="6233542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dk1"/>
                </a:solidFill>
              </a:rPr>
              <a:t>BILECIK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0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Što trebate uraditi?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9" y="1484784"/>
            <a:ext cx="8496944" cy="4641379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Prije mobilnosti!!!!</a:t>
            </a:r>
          </a:p>
          <a:p>
            <a:r>
              <a:rPr lang="hr-HR" dirty="0"/>
              <a:t>Odabrati partnersko učilište na kojem biste željeli realizirati svoju mobilnost</a:t>
            </a:r>
          </a:p>
          <a:p>
            <a:r>
              <a:rPr lang="hr-HR" dirty="0"/>
              <a:t>Prijaviti se na natječaj matičnog Veleučilišta sa svom potrebnom dokumentacijom u roku!</a:t>
            </a:r>
          </a:p>
          <a:p>
            <a:r>
              <a:rPr lang="hr-HR" dirty="0"/>
              <a:t>Čekati rezultate natječaja</a:t>
            </a:r>
          </a:p>
          <a:p>
            <a:r>
              <a:rPr lang="hr-HR" dirty="0"/>
              <a:t>Prijaviti se inozemnom visokom učilištu i/ili svom Erasmus koordinatoru i poslati </a:t>
            </a:r>
            <a:r>
              <a:rPr lang="hr-HR" i="1" dirty="0" err="1"/>
              <a:t>Nomination</a:t>
            </a:r>
            <a:r>
              <a:rPr lang="hr-HR" i="1" dirty="0"/>
              <a:t> </a:t>
            </a:r>
            <a:r>
              <a:rPr lang="hr-HR" i="1" dirty="0" err="1"/>
              <a:t>letter</a:t>
            </a:r>
            <a:r>
              <a:rPr lang="hr-HR" i="1" dirty="0"/>
              <a:t>, </a:t>
            </a:r>
            <a:r>
              <a:rPr lang="hr-HR" dirty="0"/>
              <a:t>odabrati kolegije uz dogovor s ECTS koordinatorom, predstavnikom svog Odjela u Erasmus odboru i nositeljem kolegija</a:t>
            </a:r>
          </a:p>
          <a:p>
            <a:r>
              <a:rPr lang="hr-HR" dirty="0"/>
              <a:t>Potpisati Ugovor s matičnim Veleučilištem</a:t>
            </a:r>
          </a:p>
          <a:p>
            <a:r>
              <a:rPr lang="hr-HR" dirty="0"/>
              <a:t>Pročitati Erasmus povelju i upoznati se s vašim pravima i obvezama tijekom mobilnosti</a:t>
            </a:r>
          </a:p>
          <a:p>
            <a:r>
              <a:rPr lang="hr-HR" dirty="0"/>
              <a:t>Jezična procjena (moguće je uzeti u obzir ocjene koje ste imali iz kolegija Engleski jezik I, II i/ili Poslovni engleski jezik)</a:t>
            </a:r>
          </a:p>
          <a:p>
            <a:r>
              <a:rPr lang="hr-HR" dirty="0"/>
              <a:t>Potpisati </a:t>
            </a:r>
            <a:r>
              <a:rPr lang="hr-HR" i="1" dirty="0" err="1"/>
              <a:t>Learning</a:t>
            </a:r>
            <a:r>
              <a:rPr lang="hr-HR" i="1" dirty="0"/>
              <a:t> </a:t>
            </a:r>
            <a:r>
              <a:rPr lang="hr-HR" i="1" dirty="0" err="1"/>
              <a:t>Agreement</a:t>
            </a:r>
            <a:r>
              <a:rPr lang="hr-HR" i="1" dirty="0"/>
              <a:t> </a:t>
            </a:r>
          </a:p>
          <a:p>
            <a:r>
              <a:rPr lang="hr-HR" dirty="0"/>
              <a:t>Ugovoriti europsko zdravstveno osiguranje kod HZZO-a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557024"/>
            <a:ext cx="4572002" cy="13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61" y="3429000"/>
            <a:ext cx="3657600" cy="3429000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1844824"/>
            <a:ext cx="7408333" cy="3705275"/>
          </a:xfrm>
        </p:spPr>
        <p:txBody>
          <a:bodyPr/>
          <a:lstStyle/>
          <a:p>
            <a:r>
              <a:rPr lang="hr-HR" b="1" dirty="0"/>
              <a:t>Nakon mobilnosti!!!!</a:t>
            </a:r>
          </a:p>
          <a:p>
            <a:r>
              <a:rPr lang="hr-HR" dirty="0"/>
              <a:t>Potvrda inozemne ustanove o boravku na mobilnosti </a:t>
            </a:r>
          </a:p>
          <a:p>
            <a:r>
              <a:rPr lang="hr-HR" i="1" dirty="0" err="1"/>
              <a:t>Transcript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Records</a:t>
            </a:r>
            <a:r>
              <a:rPr lang="hr-HR" i="1" dirty="0"/>
              <a:t> / </a:t>
            </a:r>
            <a:r>
              <a:rPr lang="hr-HR" i="1" dirty="0" err="1"/>
              <a:t>Traineeship</a:t>
            </a:r>
            <a:r>
              <a:rPr lang="hr-HR" i="1" dirty="0"/>
              <a:t> </a:t>
            </a:r>
            <a:r>
              <a:rPr lang="hr-HR" i="1" dirty="0" err="1"/>
              <a:t>certificate</a:t>
            </a:r>
            <a:endParaRPr lang="hr-HR" i="1" dirty="0"/>
          </a:p>
          <a:p>
            <a:r>
              <a:rPr lang="hr-HR" dirty="0"/>
              <a:t>Jezična provjera</a:t>
            </a:r>
          </a:p>
          <a:p>
            <a:r>
              <a:rPr lang="hr-HR" dirty="0"/>
              <a:t>Završno izvješće (e-mail, </a:t>
            </a:r>
            <a:r>
              <a:rPr lang="hr-HR" i="1" dirty="0" err="1"/>
              <a:t>Mobility</a:t>
            </a:r>
            <a:r>
              <a:rPr lang="hr-HR" i="1" dirty="0"/>
              <a:t> </a:t>
            </a:r>
            <a:r>
              <a:rPr lang="hr-HR" i="1" dirty="0" err="1"/>
              <a:t>tool</a:t>
            </a:r>
            <a:r>
              <a:rPr lang="hr-HR" dirty="0"/>
              <a:t>) </a:t>
            </a:r>
          </a:p>
          <a:p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</a:t>
            </a:r>
            <a:r>
              <a:rPr lang="hr-H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r>
              <a:rPr lang="hr-H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/>
              <a:t>studenti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Što trebate uraditi?</a:t>
            </a:r>
            <a:endParaRPr lang="hr-H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2688531" cy="196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2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46896"/>
              </p:ext>
            </p:extLst>
          </p:nvPr>
        </p:nvGraphicFramePr>
        <p:xfrm>
          <a:off x="323528" y="1196752"/>
          <a:ext cx="8568952" cy="5544618"/>
        </p:xfrm>
        <a:graphic>
          <a:graphicData uri="http://schemas.openxmlformats.org/drawingml/2006/table">
            <a:tbl>
              <a:tblPr/>
              <a:tblGrid>
                <a:gridCol w="2830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8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6614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Ukupni proračun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14,7 milijardi EUR </a:t>
                      </a:r>
                    </a:p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Dodatna sredstva dodijelit će se za financiranje aktivnosti s trećim zemljama (partnerskim zemljama), no odluka će se vjerojatno donijeti u 2014.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323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Ukupne mogućnosti za mobilnost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Više od 4 milijuna ljudi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7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Visoko obrazovanje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Otprilike 2 milijuna studenata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6040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Polaznici programa strukovnog obrazovanja i osposobljavanja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Otprilike 650 000 polaznika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Mobilnost osoblja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Otprilike 800 000 predavača, učitelja, instruktora, osoblja obrazovnih ustanova i mladih radnika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323">
                <a:tc>
                  <a:txBody>
                    <a:bodyPr/>
                    <a:lstStyle/>
                    <a:p>
                      <a:r>
                        <a:rPr lang="hr-HR" sz="1200" b="0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Programi</a:t>
                      </a:r>
                      <a:r>
                        <a:rPr lang="it-IT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r-HR" sz="1200" b="0" cap="none" spc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volontiranja i razmjene mladih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Više od 500 000 mladih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323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Program kreditnog jamstva za magistarske studije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Otprilike 200 000 studenata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8607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Zajednički magistarski studiji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Više od 25 000 studenata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67641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Strateška partnerstva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Otprilike 25 000 strateških partnerstva povezuje 125 000 škola, ustanova za strukovno obrazovanje i osposobljavanje, visokoškolskih ustanova i ustanova za obrazovanje odraslih te organizacija za mlade i poduzeća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r>
                        <a:rPr lang="hr-HR" sz="1200" b="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Savezi znanja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Više od 150 saveza znanja koje je uspostavilo 1500 visokoškolskih ustanova i poduzeća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56614"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Savezi za sektorske vještine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2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Više od 150 saveza za sektorske vještine koje je uspostavilo 2000 pružatelja usluga strukovnog obrazovanja i osposobljavanja te poduzeća</a:t>
                      </a:r>
                    </a:p>
                  </a:txBody>
                  <a:tcPr marL="27509" marR="27509" marT="13754" marB="137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864097"/>
          </a:xfrm>
        </p:spPr>
        <p:txBody>
          <a:bodyPr anchor="t">
            <a:normAutofit fontScale="90000"/>
          </a:bodyPr>
          <a:lstStyle/>
          <a:p>
            <a:pPr lvl="0"/>
            <a:r>
              <a:rPr lang="sr-Latn-RS" sz="2700" b="1" dirty="0">
                <a:solidFill>
                  <a:schemeClr val="tx2"/>
                </a:solidFill>
                <a:cs typeface="Arial" pitchFamily="34" charset="0"/>
              </a:rPr>
              <a:t>Najvažniji podaci: Erasmus+ (2014. – 2020.)</a:t>
            </a:r>
            <a:r>
              <a:rPr lang="sr-Latn-R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R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04736"/>
              </p:ext>
            </p:extLst>
          </p:nvPr>
        </p:nvGraphicFramePr>
        <p:xfrm>
          <a:off x="871538" y="1268760"/>
          <a:ext cx="7408862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Mobilnost nastavnog i nenastavnog osoblja</a:t>
            </a:r>
          </a:p>
        </p:txBody>
      </p:sp>
    </p:spTree>
    <p:extLst>
      <p:ext uri="{BB962C8B-B14F-4D97-AF65-F5344CB8AC3E}">
        <p14:creationId xmlns:p14="http://schemas.microsoft.com/office/powerpoint/2010/main" val="2871444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Iznosi financijske potpore za (ne)nastavno osoblje</a:t>
            </a:r>
          </a:p>
        </p:txBody>
      </p:sp>
      <p:graphicFrame>
        <p:nvGraphicFramePr>
          <p:cNvPr id="8" name="Rezervirano mjesto sadržaja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4103774"/>
              </p:ext>
            </p:extLst>
          </p:nvPr>
        </p:nvGraphicFramePr>
        <p:xfrm>
          <a:off x="179512" y="1772817"/>
          <a:ext cx="5544616" cy="48097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7539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</a:rPr>
                        <a:t>Odredište mobilnosti</a:t>
                      </a:r>
                      <a:endParaRPr lang="hr-H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</a:rPr>
                        <a:t>EU min-</a:t>
                      </a:r>
                      <a:r>
                        <a:rPr lang="hr-HR" sz="1200" dirty="0" err="1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hr-HR" sz="1200" dirty="0">
                          <a:solidFill>
                            <a:schemeClr val="tx1"/>
                          </a:solidFill>
                        </a:rPr>
                        <a:t> (dnevnica u EUR)</a:t>
                      </a:r>
                      <a:endParaRPr lang="hr-H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</a:rPr>
                        <a:t>Postotak maksimalnog iznosa EK</a:t>
                      </a:r>
                      <a:endParaRPr lang="hr-H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>
                          <a:solidFill>
                            <a:schemeClr val="tx1"/>
                          </a:solidFill>
                        </a:rPr>
                        <a:t>Dnevnica (EUR)</a:t>
                      </a:r>
                      <a:endParaRPr lang="hr-H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6153">
                <a:tc>
                  <a:txBody>
                    <a:bodyPr/>
                    <a:lstStyle/>
                    <a:p>
                      <a:pPr algn="l"/>
                      <a:r>
                        <a:rPr lang="hr-HR" sz="1200" dirty="0"/>
                        <a:t>GRUPA A- Danska, Irska, Nizozemska, Švedska, Ujedinjeno Kraljevstvo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80 - 160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90 %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144</a:t>
                      </a:r>
                    </a:p>
                    <a:p>
                      <a:pPr algn="ctr"/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5852">
                <a:tc>
                  <a:txBody>
                    <a:bodyPr/>
                    <a:lstStyle/>
                    <a:p>
                      <a:r>
                        <a:rPr lang="hr-HR" sz="1200" dirty="0"/>
                        <a:t>GRUPA B- Austrija,</a:t>
                      </a:r>
                      <a:r>
                        <a:rPr lang="hr-HR" sz="1200" baseline="0" dirty="0"/>
                        <a:t> Belgija, Bugarska, Cipar, Češka, Finska, Francuska, Grčka, Mađarska, Island, Italija, Lihtenštajn, Luksemburg, Norveška, Poljska, Rumunjska, Švicarska, Turska</a:t>
                      </a:r>
                      <a:endParaRPr lang="hr-HR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70 </a:t>
                      </a:r>
                      <a:r>
                        <a:rPr lang="hr-HR" sz="1400" dirty="0" smtClean="0"/>
                        <a:t>– </a:t>
                      </a:r>
                      <a:r>
                        <a:rPr lang="hr-HR" sz="1400" dirty="0"/>
                        <a:t>140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126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6153">
                <a:tc>
                  <a:txBody>
                    <a:bodyPr/>
                    <a:lstStyle/>
                    <a:p>
                      <a:r>
                        <a:rPr lang="hr-HR" sz="1200" dirty="0"/>
                        <a:t>GRUPA C – Makedonija, Njemačka, Latvija, Malta, Portugal, Slovačka, Španjolska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60 - 120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108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6153">
                <a:tc>
                  <a:txBody>
                    <a:bodyPr/>
                    <a:lstStyle/>
                    <a:p>
                      <a:r>
                        <a:rPr lang="hr-HR" sz="1200" dirty="0"/>
                        <a:t>GRUPA</a:t>
                      </a:r>
                      <a:r>
                        <a:rPr lang="hr-HR" sz="1200" baseline="0" dirty="0"/>
                        <a:t> D - Hrvatska, Estonija, Litva, Slovenija</a:t>
                      </a:r>
                      <a:endParaRPr lang="hr-HR" sz="12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50 - 100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/>
                        <a:t>90</a:t>
                      </a:r>
                      <a:endParaRPr lang="hr-HR" sz="1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5796136" y="2708920"/>
            <a:ext cx="3175264" cy="3447288"/>
          </a:xfrm>
        </p:spPr>
        <p:txBody>
          <a:bodyPr>
            <a:normAutofit/>
          </a:bodyPr>
          <a:lstStyle/>
          <a:p>
            <a:r>
              <a:rPr lang="hr-HR" sz="1800" dirty="0"/>
              <a:t>Životni troškovi</a:t>
            </a:r>
          </a:p>
          <a:p>
            <a:r>
              <a:rPr lang="hr-HR" sz="1800" dirty="0"/>
              <a:t>+ dodatni iznos potpore za osoblje s posebnim potrebama</a:t>
            </a:r>
          </a:p>
          <a:p>
            <a:r>
              <a:rPr lang="hr-HR" sz="1800" dirty="0"/>
              <a:t>Putni troškovi prema udaljenosti</a:t>
            </a:r>
          </a:p>
          <a:p>
            <a:endParaRPr lang="hr-HR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31527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692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Što je neophodno?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55576" y="2140513"/>
            <a:ext cx="3822192" cy="3447288"/>
          </a:xfrm>
        </p:spPr>
        <p:txBody>
          <a:bodyPr>
            <a:normAutofit/>
          </a:bodyPr>
          <a:lstStyle/>
          <a:p>
            <a:r>
              <a:rPr lang="hr-HR" sz="1800" b="1" dirty="0"/>
              <a:t>Prije mobilnosti!!!!!</a:t>
            </a:r>
          </a:p>
          <a:p>
            <a:endParaRPr lang="hr-HR" sz="1800" b="1" dirty="0"/>
          </a:p>
          <a:p>
            <a:r>
              <a:rPr lang="hr-HR" sz="1800" dirty="0"/>
              <a:t>Ugovor između matičnog Veleučilišta i člana osoblja</a:t>
            </a:r>
          </a:p>
          <a:p>
            <a:r>
              <a:rPr lang="hr-HR" sz="1800" i="1" dirty="0" err="1"/>
              <a:t>Mobility</a:t>
            </a:r>
            <a:r>
              <a:rPr lang="hr-HR" sz="1800" i="1" dirty="0"/>
              <a:t> </a:t>
            </a:r>
            <a:r>
              <a:rPr lang="hr-HR" sz="1800" i="1" dirty="0" err="1"/>
              <a:t>Agreement</a:t>
            </a:r>
            <a:endParaRPr lang="hr-HR" sz="1800" i="1" dirty="0"/>
          </a:p>
          <a:p>
            <a:r>
              <a:rPr lang="hr-HR" sz="1800" dirty="0"/>
              <a:t>Zdravstveno osiguranja – EU zdravstvena</a:t>
            </a:r>
          </a:p>
          <a:p>
            <a:r>
              <a:rPr lang="hr-HR" sz="1800" dirty="0"/>
              <a:t>Sudjelovati mogu:</a:t>
            </a:r>
          </a:p>
          <a:p>
            <a:r>
              <a:rPr lang="hr-HR" sz="1800" dirty="0"/>
              <a:t>I zaposlenici u stalnom radnom odnosu, radu na određeno vrijeme i vanjski suradnici!!!!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sz="1800" b="1" dirty="0"/>
              <a:t>Nakon mobilnosti!!!!</a:t>
            </a:r>
          </a:p>
          <a:p>
            <a:endParaRPr lang="hr-HR" dirty="0"/>
          </a:p>
          <a:p>
            <a:r>
              <a:rPr lang="hr-HR" sz="1800" dirty="0"/>
              <a:t>Potvrda inozemne ustanove o realiziranoj mobilnosti</a:t>
            </a:r>
          </a:p>
          <a:p>
            <a:r>
              <a:rPr lang="hr-HR" sz="1800" dirty="0"/>
              <a:t>Završno izvješće – </a:t>
            </a:r>
            <a:r>
              <a:rPr lang="hr-HR" sz="1800" i="1" dirty="0" err="1"/>
              <a:t>Mobility</a:t>
            </a:r>
            <a:r>
              <a:rPr lang="hr-HR" sz="1800" i="1" dirty="0"/>
              <a:t> </a:t>
            </a:r>
            <a:r>
              <a:rPr lang="hr-HR" sz="1800" i="1" dirty="0" err="1"/>
              <a:t>tool</a:t>
            </a:r>
            <a:r>
              <a:rPr lang="hr-HR" sz="1800" i="1" dirty="0"/>
              <a:t> </a:t>
            </a:r>
            <a:endParaRPr lang="hr-H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622798" cy="171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86" y="4519385"/>
            <a:ext cx="3901498" cy="214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19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Sustav studentskih zajmova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897120" cy="421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85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437112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questions?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26670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4" y="2636912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4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/>
                </a:solidFill>
              </a:rPr>
              <a:t>Hvala na pozornosti </a:t>
            </a:r>
            <a:r>
              <a:rPr lang="hr-HR" dirty="0">
                <a:solidFill>
                  <a:schemeClr val="tx2"/>
                </a:solidFill>
                <a:sym typeface="Wingdings" pitchFamily="2" charset="2"/>
              </a:rPr>
              <a:t> !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400600" cy="4717784"/>
          </a:xfrm>
        </p:spPr>
      </p:pic>
    </p:spTree>
    <p:extLst>
      <p:ext uri="{BB962C8B-B14F-4D97-AF65-F5344CB8AC3E}">
        <p14:creationId xmlns:p14="http://schemas.microsoft.com/office/powerpoint/2010/main" val="2042060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hlinkClick r:id="rId2"/>
              </a:rPr>
              <a:t>http://ec.europa.eu/</a:t>
            </a:r>
            <a:r>
              <a:rPr lang="hr-HR" dirty="0" err="1">
                <a:hlinkClick r:id="rId2"/>
              </a:rPr>
              <a:t>programmes</a:t>
            </a:r>
            <a:r>
              <a:rPr lang="hr-HR" dirty="0">
                <a:hlinkClick r:id="rId2"/>
              </a:rPr>
              <a:t>/erasmus-plus/</a:t>
            </a:r>
            <a:r>
              <a:rPr lang="hr-HR" dirty="0" err="1">
                <a:hlinkClick r:id="rId2"/>
              </a:rPr>
              <a:t>discover</a:t>
            </a:r>
            <a:r>
              <a:rPr lang="hr-HR" dirty="0">
                <a:hlinkClick r:id="rId2"/>
              </a:rPr>
              <a:t>/</a:t>
            </a:r>
            <a:r>
              <a:rPr lang="hr-HR" dirty="0" err="1">
                <a:hlinkClick r:id="rId2"/>
              </a:rPr>
              <a:t>index</a:t>
            </a:r>
            <a:r>
              <a:rPr lang="hr-HR" dirty="0">
                <a:hlinkClick r:id="rId2"/>
              </a:rPr>
              <a:t>_</a:t>
            </a:r>
            <a:r>
              <a:rPr lang="hr-HR" dirty="0" err="1">
                <a:hlinkClick r:id="rId2"/>
              </a:rPr>
              <a:t>hr.htm</a:t>
            </a:r>
            <a:r>
              <a:rPr lang="hr-HR" dirty="0"/>
              <a:t> </a:t>
            </a:r>
          </a:p>
          <a:p>
            <a:r>
              <a:rPr lang="hr-HR" dirty="0">
                <a:hlinkClick r:id="rId3"/>
              </a:rPr>
              <a:t>http://www.mobilnost.hr/</a:t>
            </a:r>
            <a:r>
              <a:rPr lang="hr-HR" dirty="0" err="1">
                <a:hlinkClick r:id="rId3"/>
              </a:rPr>
              <a:t>index.php</a:t>
            </a:r>
            <a:r>
              <a:rPr lang="hr-HR" dirty="0">
                <a:hlinkClick r:id="rId3"/>
              </a:rPr>
              <a:t>?</a:t>
            </a:r>
            <a:r>
              <a:rPr lang="hr-HR" dirty="0" err="1">
                <a:hlinkClick r:id="rId3"/>
              </a:rPr>
              <a:t>id</a:t>
            </a:r>
            <a:r>
              <a:rPr lang="hr-HR" dirty="0">
                <a:hlinkClick r:id="rId3"/>
              </a:rPr>
              <a:t>=839</a:t>
            </a:r>
            <a:r>
              <a:rPr lang="hr-HR" dirty="0"/>
              <a:t> </a:t>
            </a:r>
          </a:p>
          <a:p>
            <a:r>
              <a:rPr lang="hr-HR" dirty="0">
                <a:hlinkClick r:id="rId4"/>
              </a:rPr>
              <a:t>http://www.mobilnost.hr/prilozi/05_1391170672_Erasmus_financijski_iznosi_fin_</a:t>
            </a:r>
            <a:r>
              <a:rPr lang="hr-HR" dirty="0" err="1">
                <a:hlinkClick r:id="rId4"/>
              </a:rPr>
              <a:t>v.pdf</a:t>
            </a:r>
            <a:r>
              <a:rPr lang="hr-HR" dirty="0"/>
              <a:t> </a:t>
            </a:r>
          </a:p>
          <a:p>
            <a:r>
              <a:rPr lang="hr-HR" dirty="0">
                <a:hlinkClick r:id="rId5"/>
              </a:rPr>
              <a:t>http://www.mobilnost.hr/prilozi/05_1401435662_FAQ_visoko_obrazovanje_v1.3_fin_</a:t>
            </a:r>
            <a:r>
              <a:rPr lang="hr-HR" dirty="0" err="1">
                <a:hlinkClick r:id="rId5"/>
              </a:rPr>
              <a:t>v.pdf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err="1" smtClean="0"/>
              <a:t>wikipedija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Izvori:</a:t>
            </a:r>
          </a:p>
        </p:txBody>
      </p:sp>
    </p:spTree>
    <p:extLst>
      <p:ext uri="{BB962C8B-B14F-4D97-AF65-F5344CB8AC3E}">
        <p14:creationId xmlns:p14="http://schemas.microsoft.com/office/powerpoint/2010/main" val="9658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348465"/>
              </p:ext>
            </p:extLst>
          </p:nvPr>
        </p:nvGraphicFramePr>
        <p:xfrm>
          <a:off x="871538" y="1556792"/>
          <a:ext cx="740886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</a:rPr>
              <a:t>Ključne aktivnosti Erasmus + programa</a:t>
            </a:r>
          </a:p>
        </p:txBody>
      </p:sp>
    </p:spTree>
    <p:extLst>
      <p:ext uri="{BB962C8B-B14F-4D97-AF65-F5344CB8AC3E}">
        <p14:creationId xmlns:p14="http://schemas.microsoft.com/office/powerpoint/2010/main" val="7870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428433"/>
              </p:ext>
            </p:extLst>
          </p:nvPr>
        </p:nvGraphicFramePr>
        <p:xfrm>
          <a:off x="755650" y="1916112"/>
          <a:ext cx="7408863" cy="460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>
                <a:solidFill>
                  <a:schemeClr val="tx2"/>
                </a:solidFill>
              </a:rPr>
              <a:t>Ključna aktivnost 1 </a:t>
            </a:r>
          </a:p>
        </p:txBody>
      </p:sp>
    </p:spTree>
    <p:extLst>
      <p:ext uri="{BB962C8B-B14F-4D97-AF65-F5344CB8AC3E}">
        <p14:creationId xmlns:p14="http://schemas.microsoft.com/office/powerpoint/2010/main" val="34636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pPr lvl="0"/>
            <a:r>
              <a:rPr lang="hr-HR" sz="2800" dirty="0">
                <a:solidFill>
                  <a:schemeClr val="tx2"/>
                </a:solidFill>
              </a:rPr>
              <a:t>Tko može sudjelovati?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377986"/>
              </p:ext>
            </p:extLst>
          </p:nvPr>
        </p:nvGraphicFramePr>
        <p:xfrm>
          <a:off x="323528" y="1268760"/>
          <a:ext cx="8712968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2427734" cy="143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2967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7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582061"/>
              </p:ext>
            </p:extLst>
          </p:nvPr>
        </p:nvGraphicFramePr>
        <p:xfrm>
          <a:off x="871538" y="1484313"/>
          <a:ext cx="7408862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Gdje možete ostvariti svoju mobilnost?</a:t>
            </a:r>
          </a:p>
        </p:txBody>
      </p:sp>
    </p:spTree>
    <p:extLst>
      <p:ext uri="{BB962C8B-B14F-4D97-AF65-F5344CB8AC3E}">
        <p14:creationId xmlns:p14="http://schemas.microsoft.com/office/powerpoint/2010/main" val="32463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3921299"/>
          </a:xfrm>
        </p:spPr>
        <p:txBody>
          <a:bodyPr/>
          <a:lstStyle/>
          <a:p>
            <a:r>
              <a:rPr lang="hr-HR" dirty="0"/>
              <a:t>Europska povelja </a:t>
            </a:r>
            <a:r>
              <a:rPr lang="hr-HR" sz="1600" dirty="0">
                <a:hlinkClick r:id="rId2"/>
              </a:rPr>
              <a:t>http://www.veleknin.hr/</a:t>
            </a:r>
            <a:r>
              <a:rPr lang="hr-HR" sz="1600" dirty="0" err="1">
                <a:hlinkClick r:id="rId2"/>
              </a:rPr>
              <a:t>data</a:t>
            </a:r>
            <a:r>
              <a:rPr lang="hr-HR" sz="1600" dirty="0">
                <a:hlinkClick r:id="rId2"/>
              </a:rPr>
              <a:t>/file/erasmus/Erasmus_</a:t>
            </a:r>
            <a:r>
              <a:rPr lang="hr-HR" sz="1600" dirty="0" err="1">
                <a:hlinkClick r:id="rId2"/>
              </a:rPr>
              <a:t>povelja.pdf</a:t>
            </a:r>
            <a:r>
              <a:rPr lang="hr-HR" sz="1600" dirty="0"/>
              <a:t> </a:t>
            </a:r>
          </a:p>
          <a:p>
            <a:r>
              <a:rPr lang="hr-HR" dirty="0"/>
              <a:t>Međuinstitucijski sporazum (</a:t>
            </a:r>
            <a:r>
              <a:rPr lang="en-GB" dirty="0"/>
              <a:t>Bilateral agreement</a:t>
            </a:r>
            <a:r>
              <a:rPr lang="hr-HR" dirty="0"/>
              <a:t>) </a:t>
            </a:r>
          </a:p>
          <a:p>
            <a:r>
              <a:rPr lang="hr-HR" dirty="0"/>
              <a:t>Prijava na natječaj Agencije za mobilnost i EU programe </a:t>
            </a:r>
          </a:p>
          <a:p>
            <a:r>
              <a:rPr lang="hr-HR" dirty="0"/>
              <a:t>Prijava na natječaj za Erasmus + mobilnost matičnog visokog učilišta *  </a:t>
            </a:r>
            <a:r>
              <a:rPr lang="hr-HR" sz="1800" dirty="0">
                <a:hlinkClick r:id="rId3"/>
              </a:rPr>
              <a:t>http://www.veleknin.hr/</a:t>
            </a:r>
            <a:r>
              <a:rPr lang="hr-HR" sz="1800" dirty="0" err="1">
                <a:hlinkClick r:id="rId3"/>
              </a:rPr>
              <a:t>hr</a:t>
            </a:r>
            <a:r>
              <a:rPr lang="hr-HR" sz="1800" dirty="0">
                <a:hlinkClick r:id="rId3"/>
              </a:rPr>
              <a:t>/</a:t>
            </a:r>
            <a:r>
              <a:rPr lang="hr-HR" sz="1800" dirty="0" err="1">
                <a:hlinkClick r:id="rId3"/>
              </a:rPr>
              <a:t>medjunarodna</a:t>
            </a:r>
            <a:r>
              <a:rPr lang="hr-HR" sz="1800" dirty="0">
                <a:hlinkClick r:id="rId3"/>
              </a:rPr>
              <a:t>-suradnja</a:t>
            </a:r>
            <a:r>
              <a:rPr lang="hr-HR" sz="1800" dirty="0"/>
              <a:t> </a:t>
            </a:r>
          </a:p>
          <a:p>
            <a:r>
              <a:rPr lang="hr-HR" dirty="0"/>
              <a:t>Odabir kandidata</a:t>
            </a:r>
          </a:p>
          <a:p>
            <a:r>
              <a:rPr lang="hr-HR" dirty="0"/>
              <a:t>Odlazak na mobilnost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Koji su preduvjeti za ostvarivanje mobilnosti?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2592288" cy="257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87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954</TotalTime>
  <Words>2465</Words>
  <Application>Microsoft Office PowerPoint</Application>
  <PresentationFormat>Prikaz na zaslonu (4:3)</PresentationFormat>
  <Paragraphs>589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47" baseType="lpstr">
      <vt:lpstr>Valni oblik</vt:lpstr>
      <vt:lpstr>Erasmus +</vt:lpstr>
      <vt:lpstr>Što je Erasmus +?</vt:lpstr>
      <vt:lpstr>Što sve objedinjuje Erasmus +?</vt:lpstr>
      <vt:lpstr>Najvažniji podaci: Erasmus+ (2014. – 2020.) </vt:lpstr>
      <vt:lpstr>Ključne aktivnosti Erasmus + programa</vt:lpstr>
      <vt:lpstr>Ključna aktivnost 1 </vt:lpstr>
      <vt:lpstr>Tko može sudjelovati?</vt:lpstr>
      <vt:lpstr>Gdje možete ostvariti svoju mobilnost?</vt:lpstr>
      <vt:lpstr>Koji su preduvjeti za ostvarivanje mobilnosti?</vt:lpstr>
      <vt:lpstr>Zbog čega otići na mobilnost?</vt:lpstr>
      <vt:lpstr>Koliko može trajati mobilnost studenata? </vt:lpstr>
      <vt:lpstr>Koliki su iznosi financijske potpore za studente?</vt:lpstr>
      <vt:lpstr>Jezična priprema </vt:lpstr>
      <vt:lpstr>Dodatna financijska potpora za određene kategorije</vt:lpstr>
      <vt:lpstr>Gdje možete realizirati mobilnost?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Što trebate uraditi?</vt:lpstr>
      <vt:lpstr>Što trebate uraditi?</vt:lpstr>
      <vt:lpstr>Mobilnost nastavnog i nenastavnog osoblja</vt:lpstr>
      <vt:lpstr>Iznosi financijske potpore za (ne)nastavno osoblje</vt:lpstr>
      <vt:lpstr>Što je neophodno? </vt:lpstr>
      <vt:lpstr>Sustav studentskih zajmova</vt:lpstr>
      <vt:lpstr>Any questions? </vt:lpstr>
      <vt:lpstr>Hvala na pozornosti  !</vt:lpstr>
      <vt:lpstr>Izvori: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</dc:title>
  <dc:creator>Ljubica</dc:creator>
  <cp:lastModifiedBy>Korisnik</cp:lastModifiedBy>
  <cp:revision>85</cp:revision>
  <cp:lastPrinted>2014-06-18T10:13:27Z</cp:lastPrinted>
  <dcterms:created xsi:type="dcterms:W3CDTF">2014-06-17T16:30:46Z</dcterms:created>
  <dcterms:modified xsi:type="dcterms:W3CDTF">2021-01-28T11:55:41Z</dcterms:modified>
</cp:coreProperties>
</file>